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53"/>
  </p:notesMasterIdLst>
  <p:sldIdLst>
    <p:sldId id="256" r:id="rId2"/>
    <p:sldId id="291" r:id="rId3"/>
    <p:sldId id="288" r:id="rId4"/>
    <p:sldId id="289" r:id="rId5"/>
    <p:sldId id="290" r:id="rId6"/>
    <p:sldId id="292" r:id="rId7"/>
    <p:sldId id="293" r:id="rId8"/>
    <p:sldId id="294" r:id="rId9"/>
    <p:sldId id="260" r:id="rId10"/>
    <p:sldId id="261" r:id="rId11"/>
    <p:sldId id="285" r:id="rId12"/>
    <p:sldId id="286" r:id="rId13"/>
    <p:sldId id="295" r:id="rId14"/>
    <p:sldId id="277" r:id="rId15"/>
    <p:sldId id="278" r:id="rId16"/>
    <p:sldId id="283" r:id="rId17"/>
    <p:sldId id="267" r:id="rId18"/>
    <p:sldId id="287" r:id="rId19"/>
    <p:sldId id="284" r:id="rId20"/>
    <p:sldId id="297" r:id="rId21"/>
    <p:sldId id="298" r:id="rId22"/>
    <p:sldId id="300" r:id="rId23"/>
    <p:sldId id="299" r:id="rId24"/>
    <p:sldId id="301" r:id="rId25"/>
    <p:sldId id="264" r:id="rId26"/>
    <p:sldId id="280" r:id="rId27"/>
    <p:sldId id="281" r:id="rId28"/>
    <p:sldId id="302" r:id="rId29"/>
    <p:sldId id="322" r:id="rId30"/>
    <p:sldId id="304" r:id="rId31"/>
    <p:sldId id="306" r:id="rId32"/>
    <p:sldId id="279" r:id="rId33"/>
    <p:sldId id="320" r:id="rId34"/>
    <p:sldId id="307" r:id="rId35"/>
    <p:sldId id="308" r:id="rId36"/>
    <p:sldId id="309" r:id="rId37"/>
    <p:sldId id="312" r:id="rId38"/>
    <p:sldId id="310" r:id="rId39"/>
    <p:sldId id="311" r:id="rId40"/>
    <p:sldId id="317" r:id="rId41"/>
    <p:sldId id="318" r:id="rId42"/>
    <p:sldId id="319" r:id="rId43"/>
    <p:sldId id="321" r:id="rId44"/>
    <p:sldId id="303" r:id="rId45"/>
    <p:sldId id="305" r:id="rId46"/>
    <p:sldId id="313" r:id="rId47"/>
    <p:sldId id="314" r:id="rId48"/>
    <p:sldId id="315" r:id="rId49"/>
    <p:sldId id="323" r:id="rId50"/>
    <p:sldId id="324" r:id="rId51"/>
    <p:sldId id="325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85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обучающихся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Нуждающиеся в логопедической поммощи</c:v>
                </c:pt>
                <c:pt idx="1">
                  <c:v>Охвачены</c:v>
                </c:pt>
                <c:pt idx="2">
                  <c:v>Учащиеся с ОВЗ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56</c:v>
                </c:pt>
                <c:pt idx="1">
                  <c:v>38</c:v>
                </c:pt>
                <c:pt idx="2">
                  <c:v>25</c:v>
                </c:pt>
              </c:numCache>
            </c:numRef>
          </c:val>
        </c:ser>
        <c:firstSliceAng val="0"/>
      </c:pie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526DBC-A8EE-4C4D-8B86-2BE691E0E5EF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2E25D08-4F69-4AB6-86CA-B2F844588D48}">
      <dgm:prSet phldrT="[Текст]" phldr="1"/>
      <dgm:spPr/>
      <dgm:t>
        <a:bodyPr/>
        <a:lstStyle/>
        <a:p>
          <a:endParaRPr lang="ru-RU" dirty="0"/>
        </a:p>
      </dgm:t>
    </dgm:pt>
    <dgm:pt modelId="{0F071F64-60DD-44F4-9AFA-4C3642EDD798}" type="parTrans" cxnId="{3E3A9C9F-327D-4BDD-BC2B-E33DEC0578E2}">
      <dgm:prSet/>
      <dgm:spPr/>
      <dgm:t>
        <a:bodyPr/>
        <a:lstStyle/>
        <a:p>
          <a:endParaRPr lang="ru-RU"/>
        </a:p>
      </dgm:t>
    </dgm:pt>
    <dgm:pt modelId="{5BD5EF2D-6798-4539-A7F5-A7080B62FF6B}" type="sibTrans" cxnId="{3E3A9C9F-327D-4BDD-BC2B-E33DEC0578E2}">
      <dgm:prSet/>
      <dgm:spPr/>
      <dgm:t>
        <a:bodyPr/>
        <a:lstStyle/>
        <a:p>
          <a:endParaRPr lang="ru-RU"/>
        </a:p>
      </dgm:t>
    </dgm:pt>
    <dgm:pt modelId="{9A59F7E7-6567-40FA-B483-3FA5C1BB4675}">
      <dgm:prSet phldrT="[Текст]"/>
      <dgm:spPr/>
      <dgm:t>
        <a:bodyPr/>
        <a:lstStyle/>
        <a:p>
          <a:r>
            <a:rPr lang="ru-RU" b="1" dirty="0" smtClean="0"/>
            <a:t>Принцип занимательности</a:t>
          </a:r>
          <a:r>
            <a:rPr lang="ru-RU" dirty="0" smtClean="0"/>
            <a:t> </a:t>
          </a:r>
          <a:endParaRPr lang="ru-RU" dirty="0"/>
        </a:p>
      </dgm:t>
    </dgm:pt>
    <dgm:pt modelId="{B4B1716C-1804-40B9-A35F-6EBC325313C1}" type="parTrans" cxnId="{06E19678-2425-4C33-94DC-E4A8ED882CFE}">
      <dgm:prSet/>
      <dgm:spPr/>
      <dgm:t>
        <a:bodyPr/>
        <a:lstStyle/>
        <a:p>
          <a:endParaRPr lang="ru-RU"/>
        </a:p>
      </dgm:t>
    </dgm:pt>
    <dgm:pt modelId="{B942397F-CE26-4E2F-A0D4-93652CFDA098}" type="sibTrans" cxnId="{06E19678-2425-4C33-94DC-E4A8ED882CFE}">
      <dgm:prSet/>
      <dgm:spPr/>
      <dgm:t>
        <a:bodyPr/>
        <a:lstStyle/>
        <a:p>
          <a:endParaRPr lang="ru-RU"/>
        </a:p>
      </dgm:t>
    </dgm:pt>
    <dgm:pt modelId="{A02D086D-AC24-4804-8D83-EFD329C9C64C}">
      <dgm:prSet phldrT="[Текст]"/>
      <dgm:spPr/>
      <dgm:t>
        <a:bodyPr/>
        <a:lstStyle/>
        <a:p>
          <a:r>
            <a:rPr lang="ru-RU" b="1" dirty="0" smtClean="0"/>
            <a:t>Принцип разнообразия форм и видов внеурочной деятельности</a:t>
          </a:r>
          <a:endParaRPr lang="ru-RU" dirty="0"/>
        </a:p>
      </dgm:t>
    </dgm:pt>
    <dgm:pt modelId="{FBAB8855-30BB-4358-B1F8-B8D7BB814B40}" type="parTrans" cxnId="{901899AA-3690-4867-8C3E-26A42D0487C2}">
      <dgm:prSet/>
      <dgm:spPr/>
      <dgm:t>
        <a:bodyPr/>
        <a:lstStyle/>
        <a:p>
          <a:endParaRPr lang="ru-RU"/>
        </a:p>
      </dgm:t>
    </dgm:pt>
    <dgm:pt modelId="{ADEDF320-1D69-42EA-8688-842CD4CEF2A9}" type="sibTrans" cxnId="{901899AA-3690-4867-8C3E-26A42D0487C2}">
      <dgm:prSet/>
      <dgm:spPr/>
      <dgm:t>
        <a:bodyPr/>
        <a:lstStyle/>
        <a:p>
          <a:endParaRPr lang="ru-RU"/>
        </a:p>
      </dgm:t>
    </dgm:pt>
    <dgm:pt modelId="{7CA86B05-D1FB-4CD4-9240-6F511DA71264}">
      <dgm:prSet phldrT="[Текст]"/>
      <dgm:spPr/>
      <dgm:t>
        <a:bodyPr/>
        <a:lstStyle/>
        <a:p>
          <a:r>
            <a:rPr lang="ru-RU" b="1" dirty="0" smtClean="0"/>
            <a:t>Принцип взаимосвязи различных видов внеурочной деятельности</a:t>
          </a:r>
          <a:endParaRPr lang="ru-RU" dirty="0"/>
        </a:p>
      </dgm:t>
    </dgm:pt>
    <dgm:pt modelId="{93041946-26D1-4A4C-BF08-BD4F32551E86}" type="parTrans" cxnId="{FAA3D49F-8B0C-40BB-8B37-225E6D460EB7}">
      <dgm:prSet/>
      <dgm:spPr/>
      <dgm:t>
        <a:bodyPr/>
        <a:lstStyle/>
        <a:p>
          <a:endParaRPr lang="ru-RU"/>
        </a:p>
      </dgm:t>
    </dgm:pt>
    <dgm:pt modelId="{276460AA-2715-45C4-93F5-11EE0B8107B8}" type="sibTrans" cxnId="{FAA3D49F-8B0C-40BB-8B37-225E6D460EB7}">
      <dgm:prSet/>
      <dgm:spPr/>
      <dgm:t>
        <a:bodyPr/>
        <a:lstStyle/>
        <a:p>
          <a:endParaRPr lang="ru-RU"/>
        </a:p>
      </dgm:t>
    </dgm:pt>
    <dgm:pt modelId="{3A897DBD-9521-4E2F-9569-ECCECFA71018}">
      <dgm:prSet phldrT="[Текст]"/>
      <dgm:spPr/>
      <dgm:t>
        <a:bodyPr/>
        <a:lstStyle/>
        <a:p>
          <a:r>
            <a:rPr lang="ru-RU" b="1" dirty="0" smtClean="0"/>
            <a:t>Принцип добровольности</a:t>
          </a:r>
          <a:endParaRPr lang="ru-RU" dirty="0"/>
        </a:p>
      </dgm:t>
    </dgm:pt>
    <dgm:pt modelId="{6E18C8C2-F06B-4DF8-8681-BC76987FA528}" type="parTrans" cxnId="{558FD39A-3F28-4ED5-B6BA-ED0EF9489211}">
      <dgm:prSet/>
      <dgm:spPr/>
      <dgm:t>
        <a:bodyPr/>
        <a:lstStyle/>
        <a:p>
          <a:endParaRPr lang="ru-RU"/>
        </a:p>
      </dgm:t>
    </dgm:pt>
    <dgm:pt modelId="{5B346284-AD9D-4D55-97CC-9A10F128554B}" type="sibTrans" cxnId="{558FD39A-3F28-4ED5-B6BA-ED0EF9489211}">
      <dgm:prSet/>
      <dgm:spPr/>
      <dgm:t>
        <a:bodyPr/>
        <a:lstStyle/>
        <a:p>
          <a:endParaRPr lang="ru-RU"/>
        </a:p>
      </dgm:t>
    </dgm:pt>
    <dgm:pt modelId="{1D9AD33F-49B4-441B-ABBB-8E76F0679AEF}">
      <dgm:prSet/>
      <dgm:spPr/>
      <dgm:t>
        <a:bodyPr/>
        <a:lstStyle/>
        <a:p>
          <a:r>
            <a:rPr lang="ru-RU" b="1" dirty="0" smtClean="0"/>
            <a:t>Принцип связи внеклассной работы с коррекционными уроками </a:t>
          </a:r>
          <a:endParaRPr lang="ru-RU" b="1" dirty="0"/>
        </a:p>
      </dgm:t>
    </dgm:pt>
    <dgm:pt modelId="{03B093F9-B821-43A6-B965-F1FA9FD4707B}" type="parTrans" cxnId="{BDEBD5C9-2AE5-4914-8D6D-C434F3F4BC8E}">
      <dgm:prSet/>
      <dgm:spPr/>
      <dgm:t>
        <a:bodyPr/>
        <a:lstStyle/>
        <a:p>
          <a:endParaRPr lang="ru-RU"/>
        </a:p>
      </dgm:t>
    </dgm:pt>
    <dgm:pt modelId="{EBA7750A-4DB7-470C-BBB9-85ADCEE47DED}" type="sibTrans" cxnId="{BDEBD5C9-2AE5-4914-8D6D-C434F3F4BC8E}">
      <dgm:prSet/>
      <dgm:spPr/>
      <dgm:t>
        <a:bodyPr/>
        <a:lstStyle/>
        <a:p>
          <a:endParaRPr lang="ru-RU"/>
        </a:p>
      </dgm:t>
    </dgm:pt>
    <dgm:pt modelId="{0CA0FFFD-821E-49BE-9BA5-E9881F3E27BB}">
      <dgm:prSet/>
      <dgm:spPr/>
      <dgm:t>
        <a:bodyPr/>
        <a:lstStyle/>
        <a:p>
          <a:r>
            <a:rPr lang="ru-RU" b="1" dirty="0" smtClean="0"/>
            <a:t>Принцип систематичности в подаче логопедического материала</a:t>
          </a:r>
          <a:r>
            <a:rPr lang="ru-RU" dirty="0" smtClean="0"/>
            <a:t> </a:t>
          </a:r>
          <a:endParaRPr lang="ru-RU" dirty="0"/>
        </a:p>
      </dgm:t>
    </dgm:pt>
    <dgm:pt modelId="{40346553-6F4C-48EF-8256-DAE6878A34E0}" type="parTrans" cxnId="{5EAB1AD5-398F-494D-B95B-A7842E7A76A4}">
      <dgm:prSet/>
      <dgm:spPr/>
      <dgm:t>
        <a:bodyPr/>
        <a:lstStyle/>
        <a:p>
          <a:endParaRPr lang="ru-RU"/>
        </a:p>
      </dgm:t>
    </dgm:pt>
    <dgm:pt modelId="{737D7900-F6D8-4362-8C1B-34A76EB630F1}" type="sibTrans" cxnId="{5EAB1AD5-398F-494D-B95B-A7842E7A76A4}">
      <dgm:prSet/>
      <dgm:spPr/>
      <dgm:t>
        <a:bodyPr/>
        <a:lstStyle/>
        <a:p>
          <a:endParaRPr lang="ru-RU"/>
        </a:p>
      </dgm:t>
    </dgm:pt>
    <dgm:pt modelId="{109A7FF2-4072-4134-8346-175E3979F30B}">
      <dgm:prSet phldrT="[Текст]"/>
      <dgm:spPr/>
      <dgm:t>
        <a:bodyPr/>
        <a:lstStyle/>
        <a:p>
          <a:r>
            <a:rPr lang="ru-RU" b="1" dirty="0" smtClean="0"/>
            <a:t>Принцип учета индивидуальных интересов и способностей учащихся</a:t>
          </a:r>
          <a:endParaRPr lang="ru-RU" dirty="0"/>
        </a:p>
      </dgm:t>
    </dgm:pt>
    <dgm:pt modelId="{0BEA9EEF-E07F-4D60-B0D5-93CD870C8B09}" type="parTrans" cxnId="{F8F7301F-E065-4158-A961-7472E3806EDE}">
      <dgm:prSet/>
      <dgm:spPr/>
      <dgm:t>
        <a:bodyPr/>
        <a:lstStyle/>
        <a:p>
          <a:endParaRPr lang="ru-RU"/>
        </a:p>
      </dgm:t>
    </dgm:pt>
    <dgm:pt modelId="{26212269-FF07-4380-8827-16ACA5B28E08}" type="sibTrans" cxnId="{F8F7301F-E065-4158-A961-7472E3806EDE}">
      <dgm:prSet/>
      <dgm:spPr/>
      <dgm:t>
        <a:bodyPr/>
        <a:lstStyle/>
        <a:p>
          <a:endParaRPr lang="ru-RU"/>
        </a:p>
      </dgm:t>
    </dgm:pt>
    <dgm:pt modelId="{C93AA89B-5826-40B8-A39C-08863848CE1D}">
      <dgm:prSet phldrT="[Текст]"/>
      <dgm:spPr/>
      <dgm:t>
        <a:bodyPr/>
        <a:lstStyle/>
        <a:p>
          <a:r>
            <a:rPr lang="ru-RU" b="1" dirty="0" smtClean="0"/>
            <a:t>Принцип массовости</a:t>
          </a:r>
          <a:endParaRPr lang="ru-RU" dirty="0"/>
        </a:p>
      </dgm:t>
    </dgm:pt>
    <dgm:pt modelId="{34B87E48-7EB6-4234-AC78-13B3F6E35458}" type="parTrans" cxnId="{64A53106-8C13-40EF-825F-39EC77BB1FA3}">
      <dgm:prSet/>
      <dgm:spPr/>
      <dgm:t>
        <a:bodyPr/>
        <a:lstStyle/>
        <a:p>
          <a:endParaRPr lang="ru-RU"/>
        </a:p>
      </dgm:t>
    </dgm:pt>
    <dgm:pt modelId="{20A7CAA5-1375-486C-B70A-ABF76A54BC7E}" type="sibTrans" cxnId="{64A53106-8C13-40EF-825F-39EC77BB1FA3}">
      <dgm:prSet custLinFactY="133687" custLinFactNeighborX="-892" custLinFactNeighborY="200000"/>
      <dgm:spPr/>
      <dgm:t>
        <a:bodyPr/>
        <a:lstStyle/>
        <a:p>
          <a:endParaRPr lang="ru-RU"/>
        </a:p>
      </dgm:t>
    </dgm:pt>
    <dgm:pt modelId="{3A6A8A03-D851-4EBF-8F97-041DE914DC0E}" type="pres">
      <dgm:prSet presAssocID="{7D526DBC-A8EE-4C4D-8B86-2BE691E0E5E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FD11BC2-842C-4771-9407-13AE5568E770}" type="pres">
      <dgm:prSet presAssocID="{E2E25D08-4F69-4AB6-86CA-B2F844588D48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0696D6-AB2D-4C2C-A4F6-71B655390FCA}" type="pres">
      <dgm:prSet presAssocID="{5BD5EF2D-6798-4539-A7F5-A7080B62FF6B}" presName="sibTrans" presStyleLbl="sibTrans2D1" presStyleIdx="0" presStyleCnt="8"/>
      <dgm:spPr/>
      <dgm:t>
        <a:bodyPr/>
        <a:lstStyle/>
        <a:p>
          <a:endParaRPr lang="ru-RU"/>
        </a:p>
      </dgm:t>
    </dgm:pt>
    <dgm:pt modelId="{7F7669AD-9141-4ED3-AD9E-D97F03CFEAC6}" type="pres">
      <dgm:prSet presAssocID="{5BD5EF2D-6798-4539-A7F5-A7080B62FF6B}" presName="connectorText" presStyleLbl="sibTrans2D1" presStyleIdx="0" presStyleCnt="8"/>
      <dgm:spPr/>
      <dgm:t>
        <a:bodyPr/>
        <a:lstStyle/>
        <a:p>
          <a:endParaRPr lang="ru-RU"/>
        </a:p>
      </dgm:t>
    </dgm:pt>
    <dgm:pt modelId="{271504BB-34F5-4670-9039-4B25A6C7E10D}" type="pres">
      <dgm:prSet presAssocID="{1D9AD33F-49B4-441B-ABBB-8E76F0679AEF}" presName="node" presStyleLbl="node1" presStyleIdx="1" presStyleCnt="9" custLinFactX="-37362" custLinFactNeighborX="-100000" custLinFactNeighborY="-4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376739-D578-451D-9E50-0CEB0F27F5CA}" type="pres">
      <dgm:prSet presAssocID="{EBA7750A-4DB7-470C-BBB9-85ADCEE47DED}" presName="sibTrans" presStyleLbl="sibTrans2D1" presStyleIdx="1" presStyleCnt="8" custFlipHor="0" custScaleX="138111" custScaleY="106132" custLinFactNeighborX="-987" custLinFactNeighborY="10907"/>
      <dgm:spPr/>
      <dgm:t>
        <a:bodyPr/>
        <a:lstStyle/>
        <a:p>
          <a:endParaRPr lang="ru-RU"/>
        </a:p>
      </dgm:t>
    </dgm:pt>
    <dgm:pt modelId="{B64D8DBC-99BB-43C2-8A59-965F0FDA0133}" type="pres">
      <dgm:prSet presAssocID="{EBA7750A-4DB7-470C-BBB9-85ADCEE47DED}" presName="connectorText" presStyleLbl="sibTrans2D1" presStyleIdx="1" presStyleCnt="8"/>
      <dgm:spPr/>
      <dgm:t>
        <a:bodyPr/>
        <a:lstStyle/>
        <a:p>
          <a:endParaRPr lang="ru-RU"/>
        </a:p>
      </dgm:t>
    </dgm:pt>
    <dgm:pt modelId="{52F53B46-5789-4C06-8D09-3E4DC0DE78D7}" type="pres">
      <dgm:prSet presAssocID="{0CA0FFFD-821E-49BE-9BA5-E9881F3E27BB}" presName="node" presStyleLbl="node1" presStyleIdx="2" presStyleCnt="9" custLinFactX="-31143" custLinFactNeighborX="-100000" custLinFactNeighborY="33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3C8D45-5659-4C23-8439-CD0396A4A45F}" type="pres">
      <dgm:prSet presAssocID="{737D7900-F6D8-4362-8C1B-34A76EB630F1}" presName="sibTrans" presStyleLbl="sibTrans2D1" presStyleIdx="2" presStyleCnt="8" custAng="19393794" custLinFactY="-86576" custLinFactNeighborX="10821" custLinFactNeighborY="-100000"/>
      <dgm:spPr/>
      <dgm:t>
        <a:bodyPr/>
        <a:lstStyle/>
        <a:p>
          <a:endParaRPr lang="ru-RU"/>
        </a:p>
      </dgm:t>
    </dgm:pt>
    <dgm:pt modelId="{C320487F-3A3C-492F-B622-F869092A13BD}" type="pres">
      <dgm:prSet presAssocID="{737D7900-F6D8-4362-8C1B-34A76EB630F1}" presName="connectorText" presStyleLbl="sibTrans2D1" presStyleIdx="2" presStyleCnt="8"/>
      <dgm:spPr/>
      <dgm:t>
        <a:bodyPr/>
        <a:lstStyle/>
        <a:p>
          <a:endParaRPr lang="ru-RU"/>
        </a:p>
      </dgm:t>
    </dgm:pt>
    <dgm:pt modelId="{C98FDFFB-330E-4230-8CD7-1593C21222EA}" type="pres">
      <dgm:prSet presAssocID="{9A59F7E7-6567-40FA-B483-3FA5C1BB4675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FDC230-D126-48A9-B4CB-C04EB8200F14}" type="pres">
      <dgm:prSet presAssocID="{B942397F-CE26-4E2F-A0D4-93652CFDA098}" presName="sibTrans" presStyleLbl="sibTrans2D1" presStyleIdx="3" presStyleCnt="8"/>
      <dgm:spPr/>
      <dgm:t>
        <a:bodyPr/>
        <a:lstStyle/>
        <a:p>
          <a:endParaRPr lang="ru-RU"/>
        </a:p>
      </dgm:t>
    </dgm:pt>
    <dgm:pt modelId="{8E7D5898-91EE-4092-BDF5-13D7DC6DBA99}" type="pres">
      <dgm:prSet presAssocID="{B942397F-CE26-4E2F-A0D4-93652CFDA098}" presName="connectorText" presStyleLbl="sibTrans2D1" presStyleIdx="3" presStyleCnt="8"/>
      <dgm:spPr/>
      <dgm:t>
        <a:bodyPr/>
        <a:lstStyle/>
        <a:p>
          <a:endParaRPr lang="ru-RU"/>
        </a:p>
      </dgm:t>
    </dgm:pt>
    <dgm:pt modelId="{489BA36D-80C4-4D7E-996A-098D9F0F6D46}" type="pres">
      <dgm:prSet presAssocID="{A02D086D-AC24-4804-8D83-EFD329C9C64C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45CD9F-7098-453C-BC15-DABE3AA89CDE}" type="pres">
      <dgm:prSet presAssocID="{ADEDF320-1D69-42EA-8688-842CD4CEF2A9}" presName="sibTrans" presStyleLbl="sibTrans2D1" presStyleIdx="4" presStyleCnt="8"/>
      <dgm:spPr/>
      <dgm:t>
        <a:bodyPr/>
        <a:lstStyle/>
        <a:p>
          <a:endParaRPr lang="ru-RU"/>
        </a:p>
      </dgm:t>
    </dgm:pt>
    <dgm:pt modelId="{09722008-360E-4341-AB92-47A09152A2AF}" type="pres">
      <dgm:prSet presAssocID="{ADEDF320-1D69-42EA-8688-842CD4CEF2A9}" presName="connectorText" presStyleLbl="sibTrans2D1" presStyleIdx="4" presStyleCnt="8"/>
      <dgm:spPr/>
      <dgm:t>
        <a:bodyPr/>
        <a:lstStyle/>
        <a:p>
          <a:endParaRPr lang="ru-RU"/>
        </a:p>
      </dgm:t>
    </dgm:pt>
    <dgm:pt modelId="{C7C8F908-07ED-4089-B6C3-0C2589A96856}" type="pres">
      <dgm:prSet presAssocID="{7CA86B05-D1FB-4CD4-9240-6F511DA71264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690B6E-F5CE-4851-AE16-1600C18AD92E}" type="pres">
      <dgm:prSet presAssocID="{276460AA-2715-45C4-93F5-11EE0B8107B8}" presName="sibTrans" presStyleLbl="sibTrans2D1" presStyleIdx="5" presStyleCnt="8"/>
      <dgm:spPr/>
      <dgm:t>
        <a:bodyPr/>
        <a:lstStyle/>
        <a:p>
          <a:endParaRPr lang="ru-RU"/>
        </a:p>
      </dgm:t>
    </dgm:pt>
    <dgm:pt modelId="{4A38BD67-E03C-4482-A39C-4FD4E3B411A4}" type="pres">
      <dgm:prSet presAssocID="{276460AA-2715-45C4-93F5-11EE0B8107B8}" presName="connectorText" presStyleLbl="sibTrans2D1" presStyleIdx="5" presStyleCnt="8"/>
      <dgm:spPr/>
      <dgm:t>
        <a:bodyPr/>
        <a:lstStyle/>
        <a:p>
          <a:endParaRPr lang="ru-RU"/>
        </a:p>
      </dgm:t>
    </dgm:pt>
    <dgm:pt modelId="{3126D6C1-36CB-4F99-AB11-623F9E105CDD}" type="pres">
      <dgm:prSet presAssocID="{3A897DBD-9521-4E2F-9569-ECCECFA71018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551678-7AEB-4D90-B955-A38634428064}" type="pres">
      <dgm:prSet presAssocID="{5B346284-AD9D-4D55-97CC-9A10F128554B}" presName="sibTrans" presStyleLbl="sibTrans2D1" presStyleIdx="6" presStyleCnt="8" custAng="12907708" custFlipHor="1" custScaleX="33247" custLinFactY="163963" custLinFactNeighborX="-42612" custLinFactNeighborY="200000"/>
      <dgm:spPr/>
      <dgm:t>
        <a:bodyPr/>
        <a:lstStyle/>
        <a:p>
          <a:endParaRPr lang="ru-RU"/>
        </a:p>
      </dgm:t>
    </dgm:pt>
    <dgm:pt modelId="{60BEF75A-9DF3-444B-AC16-4DA40D175406}" type="pres">
      <dgm:prSet presAssocID="{5B346284-AD9D-4D55-97CC-9A10F128554B}" presName="connectorText" presStyleLbl="sibTrans2D1" presStyleIdx="6" presStyleCnt="8"/>
      <dgm:spPr/>
      <dgm:t>
        <a:bodyPr/>
        <a:lstStyle/>
        <a:p>
          <a:endParaRPr lang="ru-RU"/>
        </a:p>
      </dgm:t>
    </dgm:pt>
    <dgm:pt modelId="{58CBA1CE-D8B6-4094-B70A-7CA92F09D12B}" type="pres">
      <dgm:prSet presAssocID="{109A7FF2-4072-4134-8346-175E3979F30B}" presName="node" presStyleLbl="node1" presStyleIdx="7" presStyleCnt="9" custLinFactX="41429" custLinFactY="-130001" custLinFactNeighborX="100000" custLinFactNeighborY="-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15C877-1776-4216-8290-DA670246A403}" type="pres">
      <dgm:prSet presAssocID="{26212269-FF07-4380-8827-16ACA5B28E08}" presName="sibTrans" presStyleLbl="sibTrans2D1" presStyleIdx="7" presStyleCnt="8" custAng="19602205" custScaleX="41719" custLinFactY="-82257" custLinFactNeighborX="65661" custLinFactNeighborY="-100000"/>
      <dgm:spPr/>
      <dgm:t>
        <a:bodyPr/>
        <a:lstStyle/>
        <a:p>
          <a:endParaRPr lang="ru-RU"/>
        </a:p>
      </dgm:t>
    </dgm:pt>
    <dgm:pt modelId="{9023D34A-6CC3-4747-94CA-8177128C0A24}" type="pres">
      <dgm:prSet presAssocID="{26212269-FF07-4380-8827-16ACA5B28E08}" presName="connectorText" presStyleLbl="sibTrans2D1" presStyleIdx="7" presStyleCnt="8"/>
      <dgm:spPr/>
      <dgm:t>
        <a:bodyPr/>
        <a:lstStyle/>
        <a:p>
          <a:endParaRPr lang="ru-RU"/>
        </a:p>
      </dgm:t>
    </dgm:pt>
    <dgm:pt modelId="{E0D5E496-F440-4607-9397-2B0A7F870DAF}" type="pres">
      <dgm:prSet presAssocID="{C93AA89B-5826-40B8-A39C-08863848CE1D}" presName="node" presStyleLbl="node1" presStyleIdx="8" presStyleCnt="9" custLinFactX="-13803" custLinFactNeighborX="-100000" custLinFactNeighborY="-37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69E9023-504A-4E4C-89C4-5C20A50BB2BD}" type="presOf" srcId="{5B346284-AD9D-4D55-97CC-9A10F128554B}" destId="{1F551678-7AEB-4D90-B955-A38634428064}" srcOrd="0" destOrd="0" presId="urn:microsoft.com/office/officeart/2005/8/layout/process5"/>
    <dgm:cxn modelId="{558FD39A-3F28-4ED5-B6BA-ED0EF9489211}" srcId="{7D526DBC-A8EE-4C4D-8B86-2BE691E0E5EF}" destId="{3A897DBD-9521-4E2F-9569-ECCECFA71018}" srcOrd="6" destOrd="0" parTransId="{6E18C8C2-F06B-4DF8-8681-BC76987FA528}" sibTransId="{5B346284-AD9D-4D55-97CC-9A10F128554B}"/>
    <dgm:cxn modelId="{FCAF4319-9BED-4DE0-9AEF-6736DF99C151}" type="presOf" srcId="{EBA7750A-4DB7-470C-BBB9-85ADCEE47DED}" destId="{B64D8DBC-99BB-43C2-8A59-965F0FDA0133}" srcOrd="1" destOrd="0" presId="urn:microsoft.com/office/officeart/2005/8/layout/process5"/>
    <dgm:cxn modelId="{AA8ABEFE-D018-4728-BC71-0B858AF7162C}" type="presOf" srcId="{5BD5EF2D-6798-4539-A7F5-A7080B62FF6B}" destId="{DF0696D6-AB2D-4C2C-A4F6-71B655390FCA}" srcOrd="0" destOrd="0" presId="urn:microsoft.com/office/officeart/2005/8/layout/process5"/>
    <dgm:cxn modelId="{8125B767-72CF-4DDA-B3A3-4A96F9DF7517}" type="presOf" srcId="{EBA7750A-4DB7-470C-BBB9-85ADCEE47DED}" destId="{A3376739-D578-451D-9E50-0CEB0F27F5CA}" srcOrd="0" destOrd="0" presId="urn:microsoft.com/office/officeart/2005/8/layout/process5"/>
    <dgm:cxn modelId="{4110C216-C784-46E6-BE4C-D3A9351B35B3}" type="presOf" srcId="{ADEDF320-1D69-42EA-8688-842CD4CEF2A9}" destId="{09722008-360E-4341-AB92-47A09152A2AF}" srcOrd="1" destOrd="0" presId="urn:microsoft.com/office/officeart/2005/8/layout/process5"/>
    <dgm:cxn modelId="{0CC7045C-A5F3-48ED-89BE-32707C9CE624}" type="presOf" srcId="{7CA86B05-D1FB-4CD4-9240-6F511DA71264}" destId="{C7C8F908-07ED-4089-B6C3-0C2589A96856}" srcOrd="0" destOrd="0" presId="urn:microsoft.com/office/officeart/2005/8/layout/process5"/>
    <dgm:cxn modelId="{8049B714-9538-423C-B2F4-2EAD06AC86C8}" type="presOf" srcId="{276460AA-2715-45C4-93F5-11EE0B8107B8}" destId="{30690B6E-F5CE-4851-AE16-1600C18AD92E}" srcOrd="0" destOrd="0" presId="urn:microsoft.com/office/officeart/2005/8/layout/process5"/>
    <dgm:cxn modelId="{6E71E75D-AF19-4070-884C-18CE0156426D}" type="presOf" srcId="{276460AA-2715-45C4-93F5-11EE0B8107B8}" destId="{4A38BD67-E03C-4482-A39C-4FD4E3B411A4}" srcOrd="1" destOrd="0" presId="urn:microsoft.com/office/officeart/2005/8/layout/process5"/>
    <dgm:cxn modelId="{A6273ADC-009B-452F-91C7-9A8DB9049153}" type="presOf" srcId="{26212269-FF07-4380-8827-16ACA5B28E08}" destId="{9023D34A-6CC3-4747-94CA-8177128C0A24}" srcOrd="1" destOrd="0" presId="urn:microsoft.com/office/officeart/2005/8/layout/process5"/>
    <dgm:cxn modelId="{E5529FDA-D527-40B0-86BB-4714C06B7464}" type="presOf" srcId="{C93AA89B-5826-40B8-A39C-08863848CE1D}" destId="{E0D5E496-F440-4607-9397-2B0A7F870DAF}" srcOrd="0" destOrd="0" presId="urn:microsoft.com/office/officeart/2005/8/layout/process5"/>
    <dgm:cxn modelId="{BF06BD14-3853-448A-B3FE-5172C7026B06}" type="presOf" srcId="{B942397F-CE26-4E2F-A0D4-93652CFDA098}" destId="{8E7D5898-91EE-4092-BDF5-13D7DC6DBA99}" srcOrd="1" destOrd="0" presId="urn:microsoft.com/office/officeart/2005/8/layout/process5"/>
    <dgm:cxn modelId="{8641B149-EA03-4663-AD3B-09AF76B7A205}" type="presOf" srcId="{0CA0FFFD-821E-49BE-9BA5-E9881F3E27BB}" destId="{52F53B46-5789-4C06-8D09-3E4DC0DE78D7}" srcOrd="0" destOrd="0" presId="urn:microsoft.com/office/officeart/2005/8/layout/process5"/>
    <dgm:cxn modelId="{0696E0B3-BD17-421C-BBC2-FDBBAD9B2991}" type="presOf" srcId="{737D7900-F6D8-4362-8C1B-34A76EB630F1}" destId="{2D3C8D45-5659-4C23-8439-CD0396A4A45F}" srcOrd="0" destOrd="0" presId="urn:microsoft.com/office/officeart/2005/8/layout/process5"/>
    <dgm:cxn modelId="{F8F7301F-E065-4158-A961-7472E3806EDE}" srcId="{7D526DBC-A8EE-4C4D-8B86-2BE691E0E5EF}" destId="{109A7FF2-4072-4134-8346-175E3979F30B}" srcOrd="7" destOrd="0" parTransId="{0BEA9EEF-E07F-4D60-B0D5-93CD870C8B09}" sibTransId="{26212269-FF07-4380-8827-16ACA5B28E08}"/>
    <dgm:cxn modelId="{5EAB1AD5-398F-494D-B95B-A7842E7A76A4}" srcId="{7D526DBC-A8EE-4C4D-8B86-2BE691E0E5EF}" destId="{0CA0FFFD-821E-49BE-9BA5-E9881F3E27BB}" srcOrd="2" destOrd="0" parTransId="{40346553-6F4C-48EF-8256-DAE6878A34E0}" sibTransId="{737D7900-F6D8-4362-8C1B-34A76EB630F1}"/>
    <dgm:cxn modelId="{22FE059E-7650-4EDC-98A1-CDBF7F235D72}" type="presOf" srcId="{5B346284-AD9D-4D55-97CC-9A10F128554B}" destId="{60BEF75A-9DF3-444B-AC16-4DA40D175406}" srcOrd="1" destOrd="0" presId="urn:microsoft.com/office/officeart/2005/8/layout/process5"/>
    <dgm:cxn modelId="{3E3A9C9F-327D-4BDD-BC2B-E33DEC0578E2}" srcId="{7D526DBC-A8EE-4C4D-8B86-2BE691E0E5EF}" destId="{E2E25D08-4F69-4AB6-86CA-B2F844588D48}" srcOrd="0" destOrd="0" parTransId="{0F071F64-60DD-44F4-9AFA-4C3642EDD798}" sibTransId="{5BD5EF2D-6798-4539-A7F5-A7080B62FF6B}"/>
    <dgm:cxn modelId="{677EEC85-D8B9-4944-A8EC-48598AFD6547}" type="presOf" srcId="{1D9AD33F-49B4-441B-ABBB-8E76F0679AEF}" destId="{271504BB-34F5-4670-9039-4B25A6C7E10D}" srcOrd="0" destOrd="0" presId="urn:microsoft.com/office/officeart/2005/8/layout/process5"/>
    <dgm:cxn modelId="{9302562B-A31C-4638-A31C-9B7D9E1383A5}" type="presOf" srcId="{E2E25D08-4F69-4AB6-86CA-B2F844588D48}" destId="{7FD11BC2-842C-4771-9407-13AE5568E770}" srcOrd="0" destOrd="0" presId="urn:microsoft.com/office/officeart/2005/8/layout/process5"/>
    <dgm:cxn modelId="{F95FE336-A938-4005-8211-10E6D394C7C5}" type="presOf" srcId="{109A7FF2-4072-4134-8346-175E3979F30B}" destId="{58CBA1CE-D8B6-4094-B70A-7CA92F09D12B}" srcOrd="0" destOrd="0" presId="urn:microsoft.com/office/officeart/2005/8/layout/process5"/>
    <dgm:cxn modelId="{2E3E9E1B-2EE6-4F79-8146-788C27AD9263}" type="presOf" srcId="{B942397F-CE26-4E2F-A0D4-93652CFDA098}" destId="{00FDC230-D126-48A9-B4CB-C04EB8200F14}" srcOrd="0" destOrd="0" presId="urn:microsoft.com/office/officeart/2005/8/layout/process5"/>
    <dgm:cxn modelId="{64A53106-8C13-40EF-825F-39EC77BB1FA3}" srcId="{7D526DBC-A8EE-4C4D-8B86-2BE691E0E5EF}" destId="{C93AA89B-5826-40B8-A39C-08863848CE1D}" srcOrd="8" destOrd="0" parTransId="{34B87E48-7EB6-4234-AC78-13B3F6E35458}" sibTransId="{20A7CAA5-1375-486C-B70A-ABF76A54BC7E}"/>
    <dgm:cxn modelId="{ABD68D9B-5C80-44AA-BB11-5A54F74EE343}" type="presOf" srcId="{7D526DBC-A8EE-4C4D-8B86-2BE691E0E5EF}" destId="{3A6A8A03-D851-4EBF-8F97-041DE914DC0E}" srcOrd="0" destOrd="0" presId="urn:microsoft.com/office/officeart/2005/8/layout/process5"/>
    <dgm:cxn modelId="{DCE670AF-0677-4805-B698-2D0C017F46BD}" type="presOf" srcId="{A02D086D-AC24-4804-8D83-EFD329C9C64C}" destId="{489BA36D-80C4-4D7E-996A-098D9F0F6D46}" srcOrd="0" destOrd="0" presId="urn:microsoft.com/office/officeart/2005/8/layout/process5"/>
    <dgm:cxn modelId="{34F140FF-EC83-4202-9A6E-DE0BF0FB23C0}" type="presOf" srcId="{737D7900-F6D8-4362-8C1B-34A76EB630F1}" destId="{C320487F-3A3C-492F-B622-F869092A13BD}" srcOrd="1" destOrd="0" presId="urn:microsoft.com/office/officeart/2005/8/layout/process5"/>
    <dgm:cxn modelId="{6169282F-9954-4340-B320-1D82A0CF8C85}" type="presOf" srcId="{5BD5EF2D-6798-4539-A7F5-A7080B62FF6B}" destId="{7F7669AD-9141-4ED3-AD9E-D97F03CFEAC6}" srcOrd="1" destOrd="0" presId="urn:microsoft.com/office/officeart/2005/8/layout/process5"/>
    <dgm:cxn modelId="{6B60EC56-9529-4B95-A9E7-53AEAA6981B7}" type="presOf" srcId="{9A59F7E7-6567-40FA-B483-3FA5C1BB4675}" destId="{C98FDFFB-330E-4230-8CD7-1593C21222EA}" srcOrd="0" destOrd="0" presId="urn:microsoft.com/office/officeart/2005/8/layout/process5"/>
    <dgm:cxn modelId="{06E19678-2425-4C33-94DC-E4A8ED882CFE}" srcId="{7D526DBC-A8EE-4C4D-8B86-2BE691E0E5EF}" destId="{9A59F7E7-6567-40FA-B483-3FA5C1BB4675}" srcOrd="3" destOrd="0" parTransId="{B4B1716C-1804-40B9-A35F-6EBC325313C1}" sibTransId="{B942397F-CE26-4E2F-A0D4-93652CFDA098}"/>
    <dgm:cxn modelId="{CDAF8AB3-F2D8-45C4-BCE6-4E326EF46EB0}" type="presOf" srcId="{3A897DBD-9521-4E2F-9569-ECCECFA71018}" destId="{3126D6C1-36CB-4F99-AB11-623F9E105CDD}" srcOrd="0" destOrd="0" presId="urn:microsoft.com/office/officeart/2005/8/layout/process5"/>
    <dgm:cxn modelId="{B8F42B71-B362-4FD8-9AF4-1F70E5A10823}" type="presOf" srcId="{26212269-FF07-4380-8827-16ACA5B28E08}" destId="{CB15C877-1776-4216-8290-DA670246A403}" srcOrd="0" destOrd="0" presId="urn:microsoft.com/office/officeart/2005/8/layout/process5"/>
    <dgm:cxn modelId="{901899AA-3690-4867-8C3E-26A42D0487C2}" srcId="{7D526DBC-A8EE-4C4D-8B86-2BE691E0E5EF}" destId="{A02D086D-AC24-4804-8D83-EFD329C9C64C}" srcOrd="4" destOrd="0" parTransId="{FBAB8855-30BB-4358-B1F8-B8D7BB814B40}" sibTransId="{ADEDF320-1D69-42EA-8688-842CD4CEF2A9}"/>
    <dgm:cxn modelId="{271C5CE0-BB93-4AAF-8208-25CFA7649F9B}" type="presOf" srcId="{ADEDF320-1D69-42EA-8688-842CD4CEF2A9}" destId="{F645CD9F-7098-453C-BC15-DABE3AA89CDE}" srcOrd="0" destOrd="0" presId="urn:microsoft.com/office/officeart/2005/8/layout/process5"/>
    <dgm:cxn modelId="{BDEBD5C9-2AE5-4914-8D6D-C434F3F4BC8E}" srcId="{7D526DBC-A8EE-4C4D-8B86-2BE691E0E5EF}" destId="{1D9AD33F-49B4-441B-ABBB-8E76F0679AEF}" srcOrd="1" destOrd="0" parTransId="{03B093F9-B821-43A6-B965-F1FA9FD4707B}" sibTransId="{EBA7750A-4DB7-470C-BBB9-85ADCEE47DED}"/>
    <dgm:cxn modelId="{FAA3D49F-8B0C-40BB-8B37-225E6D460EB7}" srcId="{7D526DBC-A8EE-4C4D-8B86-2BE691E0E5EF}" destId="{7CA86B05-D1FB-4CD4-9240-6F511DA71264}" srcOrd="5" destOrd="0" parTransId="{93041946-26D1-4A4C-BF08-BD4F32551E86}" sibTransId="{276460AA-2715-45C4-93F5-11EE0B8107B8}"/>
    <dgm:cxn modelId="{58DC6BD3-E98E-4A0B-BC7D-E38CC0E20F98}" type="presParOf" srcId="{3A6A8A03-D851-4EBF-8F97-041DE914DC0E}" destId="{7FD11BC2-842C-4771-9407-13AE5568E770}" srcOrd="0" destOrd="0" presId="urn:microsoft.com/office/officeart/2005/8/layout/process5"/>
    <dgm:cxn modelId="{39360795-88F6-4187-970D-6AF39F13F438}" type="presParOf" srcId="{3A6A8A03-D851-4EBF-8F97-041DE914DC0E}" destId="{DF0696D6-AB2D-4C2C-A4F6-71B655390FCA}" srcOrd="1" destOrd="0" presId="urn:microsoft.com/office/officeart/2005/8/layout/process5"/>
    <dgm:cxn modelId="{D01F5F5D-42A4-45C5-A3D1-FF062E52685F}" type="presParOf" srcId="{DF0696D6-AB2D-4C2C-A4F6-71B655390FCA}" destId="{7F7669AD-9141-4ED3-AD9E-D97F03CFEAC6}" srcOrd="0" destOrd="0" presId="urn:microsoft.com/office/officeart/2005/8/layout/process5"/>
    <dgm:cxn modelId="{E393633D-6AAA-47F0-BDCB-B149914B1726}" type="presParOf" srcId="{3A6A8A03-D851-4EBF-8F97-041DE914DC0E}" destId="{271504BB-34F5-4670-9039-4B25A6C7E10D}" srcOrd="2" destOrd="0" presId="urn:microsoft.com/office/officeart/2005/8/layout/process5"/>
    <dgm:cxn modelId="{BC7E2623-0FC7-4657-8C4A-94F2D9233C4D}" type="presParOf" srcId="{3A6A8A03-D851-4EBF-8F97-041DE914DC0E}" destId="{A3376739-D578-451D-9E50-0CEB0F27F5CA}" srcOrd="3" destOrd="0" presId="urn:microsoft.com/office/officeart/2005/8/layout/process5"/>
    <dgm:cxn modelId="{29B73812-2807-4692-A257-776D335B19DC}" type="presParOf" srcId="{A3376739-D578-451D-9E50-0CEB0F27F5CA}" destId="{B64D8DBC-99BB-43C2-8A59-965F0FDA0133}" srcOrd="0" destOrd="0" presId="urn:microsoft.com/office/officeart/2005/8/layout/process5"/>
    <dgm:cxn modelId="{7BCCB024-7FA8-457E-8D81-95A94D69E3B2}" type="presParOf" srcId="{3A6A8A03-D851-4EBF-8F97-041DE914DC0E}" destId="{52F53B46-5789-4C06-8D09-3E4DC0DE78D7}" srcOrd="4" destOrd="0" presId="urn:microsoft.com/office/officeart/2005/8/layout/process5"/>
    <dgm:cxn modelId="{AC59D3B6-A666-4BD8-A04B-BEF444F72EC0}" type="presParOf" srcId="{3A6A8A03-D851-4EBF-8F97-041DE914DC0E}" destId="{2D3C8D45-5659-4C23-8439-CD0396A4A45F}" srcOrd="5" destOrd="0" presId="urn:microsoft.com/office/officeart/2005/8/layout/process5"/>
    <dgm:cxn modelId="{45590D44-4959-44B0-8B17-62764C936430}" type="presParOf" srcId="{2D3C8D45-5659-4C23-8439-CD0396A4A45F}" destId="{C320487F-3A3C-492F-B622-F869092A13BD}" srcOrd="0" destOrd="0" presId="urn:microsoft.com/office/officeart/2005/8/layout/process5"/>
    <dgm:cxn modelId="{7D48D13E-6CD7-4BE7-8442-E06AED4E11DE}" type="presParOf" srcId="{3A6A8A03-D851-4EBF-8F97-041DE914DC0E}" destId="{C98FDFFB-330E-4230-8CD7-1593C21222EA}" srcOrd="6" destOrd="0" presId="urn:microsoft.com/office/officeart/2005/8/layout/process5"/>
    <dgm:cxn modelId="{3451B154-D535-4795-B95B-DC3EAA4AEBC8}" type="presParOf" srcId="{3A6A8A03-D851-4EBF-8F97-041DE914DC0E}" destId="{00FDC230-D126-48A9-B4CB-C04EB8200F14}" srcOrd="7" destOrd="0" presId="urn:microsoft.com/office/officeart/2005/8/layout/process5"/>
    <dgm:cxn modelId="{C96FEEC3-003A-47A3-8B2F-1006C7282E4A}" type="presParOf" srcId="{00FDC230-D126-48A9-B4CB-C04EB8200F14}" destId="{8E7D5898-91EE-4092-BDF5-13D7DC6DBA99}" srcOrd="0" destOrd="0" presId="urn:microsoft.com/office/officeart/2005/8/layout/process5"/>
    <dgm:cxn modelId="{2E8D09BE-801C-402C-A3E5-0EA8EE3F5870}" type="presParOf" srcId="{3A6A8A03-D851-4EBF-8F97-041DE914DC0E}" destId="{489BA36D-80C4-4D7E-996A-098D9F0F6D46}" srcOrd="8" destOrd="0" presId="urn:microsoft.com/office/officeart/2005/8/layout/process5"/>
    <dgm:cxn modelId="{4E8DB821-C0C8-440B-8C97-75A68EC4E36C}" type="presParOf" srcId="{3A6A8A03-D851-4EBF-8F97-041DE914DC0E}" destId="{F645CD9F-7098-453C-BC15-DABE3AA89CDE}" srcOrd="9" destOrd="0" presId="urn:microsoft.com/office/officeart/2005/8/layout/process5"/>
    <dgm:cxn modelId="{348F29C6-2D1D-4B21-B355-C852453851FB}" type="presParOf" srcId="{F645CD9F-7098-453C-BC15-DABE3AA89CDE}" destId="{09722008-360E-4341-AB92-47A09152A2AF}" srcOrd="0" destOrd="0" presId="urn:microsoft.com/office/officeart/2005/8/layout/process5"/>
    <dgm:cxn modelId="{405E50F1-0B07-44BD-A52F-71AD3F5E93AD}" type="presParOf" srcId="{3A6A8A03-D851-4EBF-8F97-041DE914DC0E}" destId="{C7C8F908-07ED-4089-B6C3-0C2589A96856}" srcOrd="10" destOrd="0" presId="urn:microsoft.com/office/officeart/2005/8/layout/process5"/>
    <dgm:cxn modelId="{3BC5066B-0AB7-49B3-B820-52EC448839D3}" type="presParOf" srcId="{3A6A8A03-D851-4EBF-8F97-041DE914DC0E}" destId="{30690B6E-F5CE-4851-AE16-1600C18AD92E}" srcOrd="11" destOrd="0" presId="urn:microsoft.com/office/officeart/2005/8/layout/process5"/>
    <dgm:cxn modelId="{77444EC4-2481-4EEF-99BA-C610EE64B3DA}" type="presParOf" srcId="{30690B6E-F5CE-4851-AE16-1600C18AD92E}" destId="{4A38BD67-E03C-4482-A39C-4FD4E3B411A4}" srcOrd="0" destOrd="0" presId="urn:microsoft.com/office/officeart/2005/8/layout/process5"/>
    <dgm:cxn modelId="{6FCE4242-409A-415D-93B6-0F766554DF1C}" type="presParOf" srcId="{3A6A8A03-D851-4EBF-8F97-041DE914DC0E}" destId="{3126D6C1-36CB-4F99-AB11-623F9E105CDD}" srcOrd="12" destOrd="0" presId="urn:microsoft.com/office/officeart/2005/8/layout/process5"/>
    <dgm:cxn modelId="{575BE185-0E49-4FE6-8472-F9D6F85D0F9C}" type="presParOf" srcId="{3A6A8A03-D851-4EBF-8F97-041DE914DC0E}" destId="{1F551678-7AEB-4D90-B955-A38634428064}" srcOrd="13" destOrd="0" presId="urn:microsoft.com/office/officeart/2005/8/layout/process5"/>
    <dgm:cxn modelId="{293877B3-ED5C-4C8D-815C-14CFFD37BDFB}" type="presParOf" srcId="{1F551678-7AEB-4D90-B955-A38634428064}" destId="{60BEF75A-9DF3-444B-AC16-4DA40D175406}" srcOrd="0" destOrd="0" presId="urn:microsoft.com/office/officeart/2005/8/layout/process5"/>
    <dgm:cxn modelId="{57AE58E4-EBA2-4E8D-83B3-7604D1F1E0AE}" type="presParOf" srcId="{3A6A8A03-D851-4EBF-8F97-041DE914DC0E}" destId="{58CBA1CE-D8B6-4094-B70A-7CA92F09D12B}" srcOrd="14" destOrd="0" presId="urn:microsoft.com/office/officeart/2005/8/layout/process5"/>
    <dgm:cxn modelId="{A4669B2D-94BA-4EDD-B651-07B37017C3A1}" type="presParOf" srcId="{3A6A8A03-D851-4EBF-8F97-041DE914DC0E}" destId="{CB15C877-1776-4216-8290-DA670246A403}" srcOrd="15" destOrd="0" presId="urn:microsoft.com/office/officeart/2005/8/layout/process5"/>
    <dgm:cxn modelId="{9463C165-3B8A-4F6B-A22A-0F142D00FD30}" type="presParOf" srcId="{CB15C877-1776-4216-8290-DA670246A403}" destId="{9023D34A-6CC3-4747-94CA-8177128C0A24}" srcOrd="0" destOrd="0" presId="urn:microsoft.com/office/officeart/2005/8/layout/process5"/>
    <dgm:cxn modelId="{8F99F56E-17EA-4C7B-83ED-EAD4487CA906}" type="presParOf" srcId="{3A6A8A03-D851-4EBF-8F97-041DE914DC0E}" destId="{E0D5E496-F440-4607-9397-2B0A7F870DAF}" srcOrd="16" destOrd="0" presId="urn:microsoft.com/office/officeart/2005/8/layout/process5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39B996-7327-4921-A9DC-02AFA76D75DE}" type="datetimeFigureOut">
              <a:rPr lang="ru-RU" smtClean="0"/>
              <a:pPr/>
              <a:t>30.04.2021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7A850B-FCB7-4623-B9B9-99997D4AB4B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E2C2C-45FE-414E-AD8B-C20287836CBF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B8AFE-66EE-4D72-8938-E47705D1A50B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82273-C84B-410C-B52A-4959024B78B3}" type="datetimeFigureOut">
              <a:rPr lang="ru-RU" smtClean="0"/>
              <a:pPr/>
              <a:t>30.04.2021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8EF7C68-3C8F-408D-93C4-8FDD536A367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82273-C84B-410C-B52A-4959024B78B3}" type="datetimeFigureOut">
              <a:rPr lang="ru-RU" smtClean="0"/>
              <a:pPr/>
              <a:t>30.04.2021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F7C68-3C8F-408D-93C4-8FDD536A36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48EF7C68-3C8F-408D-93C4-8FDD536A367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82273-C84B-410C-B52A-4959024B78B3}" type="datetimeFigureOut">
              <a:rPr lang="ru-RU" smtClean="0"/>
              <a:pPr/>
              <a:t>30.04.2021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82273-C84B-410C-B52A-4959024B78B3}" type="datetimeFigureOut">
              <a:rPr lang="ru-RU" smtClean="0"/>
              <a:pPr/>
              <a:t>30.04.2021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48EF7C68-3C8F-408D-93C4-8FDD536A367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82273-C84B-410C-B52A-4959024B78B3}" type="datetimeFigureOut">
              <a:rPr lang="ru-RU" smtClean="0"/>
              <a:pPr/>
              <a:t>30.04.2021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8EF7C68-3C8F-408D-93C4-8FDD536A367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0DB82273-C84B-410C-B52A-4959024B78B3}" type="datetimeFigureOut">
              <a:rPr lang="ru-RU" smtClean="0"/>
              <a:pPr/>
              <a:t>30.04.2021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F7C68-3C8F-408D-93C4-8FDD536A367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82273-C84B-410C-B52A-4959024B78B3}" type="datetimeFigureOut">
              <a:rPr lang="ru-RU" smtClean="0"/>
              <a:pPr/>
              <a:t>30.04.2021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48EF7C68-3C8F-408D-93C4-8FDD536A367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82273-C84B-410C-B52A-4959024B78B3}" type="datetimeFigureOut">
              <a:rPr lang="ru-RU" smtClean="0"/>
              <a:pPr/>
              <a:t>30.04.2021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48EF7C68-3C8F-408D-93C4-8FDD536A36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82273-C84B-410C-B52A-4959024B78B3}" type="datetimeFigureOut">
              <a:rPr lang="ru-RU" smtClean="0"/>
              <a:pPr/>
              <a:t>30.04.2021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8EF7C68-3C8F-408D-93C4-8FDD536A36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8EF7C68-3C8F-408D-93C4-8FDD536A367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82273-C84B-410C-B52A-4959024B78B3}" type="datetimeFigureOut">
              <a:rPr lang="ru-RU" smtClean="0"/>
              <a:pPr/>
              <a:t>30.04.2021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48EF7C68-3C8F-408D-93C4-8FDD536A367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0DB82273-C84B-410C-B52A-4959024B78B3}" type="datetimeFigureOut">
              <a:rPr lang="ru-RU" smtClean="0"/>
              <a:pPr/>
              <a:t>30.04.2021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0DB82273-C84B-410C-B52A-4959024B78B3}" type="datetimeFigureOut">
              <a:rPr lang="ru-RU" smtClean="0"/>
              <a:pPr/>
              <a:t>30.04.2021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8EF7C68-3C8F-408D-93C4-8FDD536A367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slow">
    <p:push dir="r"/>
  </p:transition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_3a857_bd2eda1d_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6256" y="3424374"/>
            <a:ext cx="1909096" cy="343362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14414" y="1428736"/>
            <a:ext cx="4357718" cy="193899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cap="none" spc="0" dirty="0" smtClean="0">
                <a:ln w="10541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/>
                <a:latin typeface="Times New Roman" pitchFamily="18" charset="0"/>
                <a:cs typeface="Times New Roman" pitchFamily="18" charset="0"/>
              </a:rPr>
              <a:t>«Внеурочная</a:t>
            </a:r>
            <a:r>
              <a:rPr lang="ru-RU" sz="2400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33CC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cap="none" spc="0" dirty="0" smtClean="0">
                <a:ln w="10541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/>
                <a:latin typeface="Times New Roman" pitchFamily="18" charset="0"/>
                <a:cs typeface="Times New Roman" pitchFamily="18" charset="0"/>
              </a:rPr>
              <a:t>деятельность учителя-логопеда </a:t>
            </a:r>
          </a:p>
          <a:p>
            <a:pPr algn="ctr"/>
            <a:r>
              <a:rPr lang="ru-RU" sz="2400" cap="none" spc="0" dirty="0" smtClean="0">
                <a:ln w="10541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/>
                <a:latin typeface="Times New Roman" pitchFamily="18" charset="0"/>
                <a:cs typeface="Times New Roman" pitchFamily="18" charset="0"/>
              </a:rPr>
              <a:t>как средство активизации речевого развития обучающихся»</a:t>
            </a:r>
            <a:endParaRPr lang="ru-RU" sz="2400" cap="none" spc="0" dirty="0">
              <a:ln w="10541" cmpd="sng">
                <a:solidFill>
                  <a:srgbClr val="0033CC"/>
                </a:solidFill>
                <a:prstDash val="solid"/>
              </a:ln>
              <a:solidFill>
                <a:srgbClr val="0033C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7224" y="857232"/>
            <a:ext cx="47863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smtClean="0">
                <a:ln w="10541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МАОУ «Средняя общеобразовательная школа №46»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000232" y="4429132"/>
            <a:ext cx="3643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n w="10541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Учитель-логопед  </a:t>
            </a:r>
            <a:r>
              <a:rPr lang="ru-RU" dirty="0" err="1" smtClean="0">
                <a:ln w="10541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Настапова</a:t>
            </a:r>
            <a:r>
              <a:rPr lang="ru-RU" dirty="0" smtClean="0">
                <a:ln w="10541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В.Ю.</a:t>
            </a:r>
            <a:endParaRPr lang="ru-RU" dirty="0"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01080" cy="7254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Конкурс «Умные раскраски»</a:t>
            </a:r>
            <a:b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ru-RU" sz="2800" b="1" dirty="0" smtClean="0">
                <a:solidFill>
                  <a:srgbClr val="0033CC"/>
                </a:solidFill>
                <a:latin typeface="Comic Sans MS" pitchFamily="66" charset="0"/>
              </a:rPr>
              <a:t>Тема : «</a:t>
            </a:r>
            <a:r>
              <a:rPr lang="ru-RU" sz="2800" b="1" dirty="0" err="1" smtClean="0">
                <a:solidFill>
                  <a:srgbClr val="0033CC"/>
                </a:solidFill>
                <a:latin typeface="Comic Sans MS" pitchFamily="66" charset="0"/>
              </a:rPr>
              <a:t>О,спорт,ты</a:t>
            </a:r>
            <a:r>
              <a:rPr lang="ru-RU" sz="2800" b="1" dirty="0" smtClean="0">
                <a:solidFill>
                  <a:srgbClr val="0033CC"/>
                </a:solidFill>
                <a:latin typeface="Comic Sans MS" pitchFamily="66" charset="0"/>
              </a:rPr>
              <a:t> -мир!»</a:t>
            </a:r>
            <a:endParaRPr lang="ru-RU" sz="2800" dirty="0">
              <a:solidFill>
                <a:srgbClr val="0033CC"/>
              </a:solidFill>
            </a:endParaRPr>
          </a:p>
        </p:txBody>
      </p:sp>
      <p:pic>
        <p:nvPicPr>
          <p:cNvPr id="6" name="Содержимое 5" descr="IMG_20201111_123531_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t="6509"/>
          <a:stretch>
            <a:fillRect/>
          </a:stretch>
        </p:blipFill>
        <p:spPr>
          <a:xfrm>
            <a:off x="1000100" y="1428736"/>
            <a:ext cx="7315403" cy="513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534400" cy="75895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Конкурс «Умные раскраски» 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rgbClr val="0033CC"/>
                </a:solidFill>
                <a:latin typeface="Comic Sans MS" pitchFamily="66" charset="0"/>
              </a:rPr>
              <a:t>Тема : «Новый год у ворот…»</a:t>
            </a:r>
            <a:endParaRPr lang="ru-RU" dirty="0"/>
          </a:p>
        </p:txBody>
      </p:sp>
      <p:pic>
        <p:nvPicPr>
          <p:cNvPr id="4" name="Содержимое 3" descr="IMG_20201216_11071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b="69340"/>
          <a:stretch>
            <a:fillRect/>
          </a:stretch>
        </p:blipFill>
        <p:spPr>
          <a:xfrm>
            <a:off x="285720" y="1357298"/>
            <a:ext cx="8504238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534400" cy="75895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Конкурс «Умные раскраски» </a:t>
            </a:r>
            <a:b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ru-RU" sz="2800" b="1" dirty="0" smtClean="0">
                <a:solidFill>
                  <a:srgbClr val="0033CC"/>
                </a:solidFill>
                <a:latin typeface="Comic Sans MS" pitchFamily="66" charset="0"/>
              </a:rPr>
              <a:t>Тема : Весна «Мы рисуем космос»</a:t>
            </a:r>
            <a:endParaRPr lang="ru-RU" sz="2800" dirty="0"/>
          </a:p>
        </p:txBody>
      </p:sp>
      <p:pic>
        <p:nvPicPr>
          <p:cNvPr id="4" name="Содержимое 3" descr="IMG_20210412_08333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214371" y="1571612"/>
            <a:ext cx="6381795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534400" cy="75895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Конкурс «Умные раскраски» </a:t>
            </a:r>
            <a:b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ru-RU" sz="2800" b="1" dirty="0" smtClean="0">
                <a:solidFill>
                  <a:srgbClr val="0033CC"/>
                </a:solidFill>
                <a:latin typeface="Comic Sans MS" pitchFamily="66" charset="0"/>
              </a:rPr>
              <a:t>Тема : «Весна. День Победы»</a:t>
            </a:r>
            <a:endParaRPr lang="ru-RU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4953" r="11713"/>
          <a:stretch>
            <a:fillRect/>
          </a:stretch>
        </p:blipFill>
        <p:spPr bwMode="auto">
          <a:xfrm rot="16200000">
            <a:off x="2013609" y="-13400"/>
            <a:ext cx="5045346" cy="8072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33CC"/>
                </a:solidFill>
                <a:latin typeface="Comic Sans MS" pitchFamily="66" charset="0"/>
              </a:rPr>
              <a:t>Творческий конкурс </a:t>
            </a:r>
            <a:br>
              <a:rPr lang="ru-RU" dirty="0" smtClean="0">
                <a:solidFill>
                  <a:srgbClr val="0033CC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C00000"/>
                </a:solidFill>
                <a:latin typeface="Comic Sans MS" pitchFamily="66" charset="0"/>
              </a:rPr>
              <a:t>«Буквы разные от А до Я»</a:t>
            </a:r>
            <a:endParaRPr lang="ru-RU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6" name="Содержимое 5" descr="IMG_20201001_115016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06425" y="1426369"/>
            <a:ext cx="3429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IMG_20201001_11513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105400" y="1426369"/>
            <a:ext cx="3429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857224" y="5929330"/>
            <a:ext cx="18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Comic Sans MS" pitchFamily="66" charset="0"/>
              </a:rPr>
              <a:t>Буква «Осень»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072198" y="6000768"/>
            <a:ext cx="2089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Comic Sans MS" pitchFamily="66" charset="0"/>
              </a:rPr>
              <a:t>Буквы  «Бантик» </a:t>
            </a:r>
            <a:endParaRPr lang="ru-RU" dirty="0"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IMG_20201001_13572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143504" y="1643050"/>
            <a:ext cx="3509180" cy="4681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IMG_20201005_091416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l="27551" r="14286"/>
          <a:stretch>
            <a:fillRect/>
          </a:stretch>
        </p:blipFill>
        <p:spPr>
          <a:xfrm>
            <a:off x="357158" y="1428736"/>
            <a:ext cx="3933464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714348" y="571480"/>
            <a:ext cx="2345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Comic Sans MS" pitchFamily="66" charset="0"/>
              </a:rPr>
              <a:t>Буква «Математик»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857884" y="571480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Comic Sans MS" pitchFamily="66" charset="0"/>
              </a:rPr>
              <a:t>Буква «Кокетка» </a:t>
            </a:r>
            <a:endParaRPr lang="ru-RU" dirty="0"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IMG_20201001_11521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500174"/>
            <a:ext cx="3589760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6" descr="IMG_20210419_13371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72066" y="1500174"/>
            <a:ext cx="3511154" cy="4681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071538" y="642918"/>
            <a:ext cx="2460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Comic Sans MS" pitchFamily="66" charset="0"/>
              </a:rPr>
              <a:t>Буква «</a:t>
            </a:r>
            <a:r>
              <a:rPr lang="ru-RU" dirty="0" err="1" smtClean="0">
                <a:solidFill>
                  <a:srgbClr val="C00000"/>
                </a:solidFill>
                <a:latin typeface="Comic Sans MS" pitchFamily="66" charset="0"/>
              </a:rPr>
              <a:t>Очаровашка</a:t>
            </a:r>
            <a:r>
              <a:rPr lang="ru-RU" dirty="0" smtClean="0">
                <a:solidFill>
                  <a:srgbClr val="C00000"/>
                </a:solidFill>
                <a:latin typeface="Comic Sans MS" pitchFamily="66" charset="0"/>
              </a:rPr>
              <a:t>»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143504" y="857232"/>
            <a:ext cx="3339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Comic Sans MS" pitchFamily="66" charset="0"/>
              </a:rPr>
              <a:t>Буквы  «Вязанка» и «Клоун»</a:t>
            </a:r>
            <a:endParaRPr lang="ru-RU" dirty="0"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0"/>
            <a:ext cx="8329642" cy="11540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 smtClean="0">
                <a:solidFill>
                  <a:srgbClr val="C00000"/>
                </a:solidFill>
                <a:latin typeface="Comic Sans MS" pitchFamily="66" charset="0"/>
              </a:rPr>
              <a:t>Конкурс «Почитай- </a:t>
            </a:r>
            <a:r>
              <a:rPr lang="ru-RU" sz="1800" dirty="0" err="1" smtClean="0">
                <a:solidFill>
                  <a:srgbClr val="C00000"/>
                </a:solidFill>
                <a:latin typeface="Comic Sans MS" pitchFamily="66" charset="0"/>
              </a:rPr>
              <a:t>ка</a:t>
            </a:r>
            <a:r>
              <a:rPr lang="ru-RU" sz="1800" dirty="0" smtClean="0">
                <a:solidFill>
                  <a:srgbClr val="C00000"/>
                </a:solidFill>
                <a:latin typeface="Comic Sans MS" pitchFamily="66" charset="0"/>
              </a:rPr>
              <a:t>!»</a:t>
            </a:r>
            <a:br>
              <a:rPr lang="ru-RU" sz="1800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1800" dirty="0" smtClean="0">
                <a:solidFill>
                  <a:srgbClr val="0033CC"/>
                </a:solidFill>
                <a:latin typeface="Comic Sans MS" pitchFamily="66" charset="0"/>
              </a:rPr>
              <a:t>Темы: «Что такое хорошо, и что такое плохо»</a:t>
            </a:r>
            <a:br>
              <a:rPr lang="ru-RU" sz="1800" dirty="0" smtClean="0">
                <a:solidFill>
                  <a:srgbClr val="0033CC"/>
                </a:solidFill>
                <a:latin typeface="Comic Sans MS" pitchFamily="66" charset="0"/>
              </a:rPr>
            </a:br>
            <a:r>
              <a:rPr lang="ru-RU" sz="1800" dirty="0" smtClean="0">
                <a:solidFill>
                  <a:srgbClr val="0033CC"/>
                </a:solidFill>
                <a:latin typeface="Comic Sans MS" pitchFamily="66" charset="0"/>
              </a:rPr>
              <a:t> «Мамы разные важны»</a:t>
            </a:r>
            <a:br>
              <a:rPr lang="ru-RU" sz="1800" dirty="0" smtClean="0">
                <a:solidFill>
                  <a:srgbClr val="0033CC"/>
                </a:solidFill>
                <a:latin typeface="Comic Sans MS" pitchFamily="66" charset="0"/>
              </a:rPr>
            </a:br>
            <a:r>
              <a:rPr lang="ru-RU" sz="1800" dirty="0" smtClean="0">
                <a:solidFill>
                  <a:srgbClr val="0033CC"/>
                </a:solidFill>
                <a:latin typeface="Comic Sans MS" pitchFamily="66" charset="0"/>
              </a:rPr>
              <a:t>«Читаем книги о войне»</a:t>
            </a:r>
            <a:endParaRPr lang="ru-RU" sz="1800" dirty="0">
              <a:solidFill>
                <a:srgbClr val="0033CC"/>
              </a:solidFill>
              <a:latin typeface="Comic Sans MS" pitchFamily="66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3428992" y="1500174"/>
            <a:ext cx="5286412" cy="4572032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dirty="0" smtClean="0">
                <a:solidFill>
                  <a:srgbClr val="C00000"/>
                </a:solidFill>
              </a:rPr>
              <a:t>ПОБЕДИТЕЛИ КОНКУРСА</a:t>
            </a:r>
          </a:p>
          <a:p>
            <a:r>
              <a:rPr lang="ru-RU" dirty="0" smtClean="0">
                <a:solidFill>
                  <a:srgbClr val="0033CC"/>
                </a:solidFill>
              </a:rPr>
              <a:t>1-й этап: </a:t>
            </a:r>
            <a:r>
              <a:rPr lang="ru-RU" dirty="0" err="1" smtClean="0">
                <a:solidFill>
                  <a:srgbClr val="0033CC"/>
                </a:solidFill>
              </a:rPr>
              <a:t>Милинкевич</a:t>
            </a:r>
            <a:r>
              <a:rPr lang="ru-RU" dirty="0" smtClean="0">
                <a:solidFill>
                  <a:srgbClr val="0033CC"/>
                </a:solidFill>
              </a:rPr>
              <a:t> Анастасия.</a:t>
            </a:r>
          </a:p>
          <a:p>
            <a:r>
              <a:rPr lang="ru-RU" dirty="0" smtClean="0">
                <a:solidFill>
                  <a:srgbClr val="0033CC"/>
                </a:solidFill>
              </a:rPr>
              <a:t>2-й этап:</a:t>
            </a:r>
          </a:p>
          <a:p>
            <a:pPr>
              <a:buNone/>
            </a:pPr>
            <a:r>
              <a:rPr lang="ru-RU" dirty="0" smtClean="0">
                <a:solidFill>
                  <a:srgbClr val="0033CC"/>
                </a:solidFill>
              </a:rPr>
              <a:t>Анастасия </a:t>
            </a:r>
            <a:r>
              <a:rPr lang="ru-RU" dirty="0" err="1" smtClean="0">
                <a:solidFill>
                  <a:srgbClr val="0033CC"/>
                </a:solidFill>
              </a:rPr>
              <a:t>Милинкевич</a:t>
            </a:r>
            <a:r>
              <a:rPr lang="ru-RU" dirty="0" smtClean="0">
                <a:solidFill>
                  <a:srgbClr val="0033CC"/>
                </a:solidFill>
              </a:rPr>
              <a:t> –</a:t>
            </a:r>
          </a:p>
          <a:p>
            <a:pPr>
              <a:buNone/>
            </a:pPr>
            <a:r>
              <a:rPr lang="ru-RU" dirty="0" smtClean="0">
                <a:solidFill>
                  <a:srgbClr val="0033CC"/>
                </a:solidFill>
              </a:rPr>
              <a:t>                         «Первая из первых»</a:t>
            </a:r>
          </a:p>
          <a:p>
            <a:pPr lvl="0">
              <a:buNone/>
            </a:pPr>
            <a:r>
              <a:rPr lang="ru-RU" dirty="0" smtClean="0">
                <a:solidFill>
                  <a:srgbClr val="0033CC"/>
                </a:solidFill>
              </a:rPr>
              <a:t>Виктория Фомина- </a:t>
            </a:r>
          </a:p>
          <a:p>
            <a:pPr lvl="0">
              <a:buNone/>
            </a:pPr>
            <a:r>
              <a:rPr lang="ru-RU" dirty="0" smtClean="0">
                <a:solidFill>
                  <a:srgbClr val="0033CC"/>
                </a:solidFill>
              </a:rPr>
              <a:t>                               «Лучшее видео»</a:t>
            </a:r>
          </a:p>
          <a:p>
            <a:pPr lvl="0">
              <a:buNone/>
            </a:pPr>
            <a:r>
              <a:rPr lang="ru-RU" dirty="0" err="1" smtClean="0">
                <a:solidFill>
                  <a:srgbClr val="0033CC"/>
                </a:solidFill>
              </a:rPr>
              <a:t>Карина</a:t>
            </a:r>
            <a:r>
              <a:rPr lang="ru-RU" dirty="0" smtClean="0">
                <a:solidFill>
                  <a:srgbClr val="0033CC"/>
                </a:solidFill>
              </a:rPr>
              <a:t> Швец – «Читаем вместе с мамой»</a:t>
            </a:r>
          </a:p>
          <a:p>
            <a:endParaRPr lang="ru-RU" dirty="0"/>
          </a:p>
        </p:txBody>
      </p:sp>
      <p:pic>
        <p:nvPicPr>
          <p:cNvPr id="6" name="Содержимое 3" descr="IMG_20200903_140334.jpg"/>
          <p:cNvPicPr>
            <a:picLocks noChangeAspect="1"/>
          </p:cNvPicPr>
          <p:nvPr/>
        </p:nvPicPr>
        <p:blipFill>
          <a:blip r:embed="rId2" cstate="print"/>
          <a:srcRect l="16339" r="29486" b="58078"/>
          <a:stretch>
            <a:fillRect/>
          </a:stretch>
        </p:blipFill>
        <p:spPr>
          <a:xfrm>
            <a:off x="428596" y="1500174"/>
            <a:ext cx="2284901" cy="235745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Содержимое 2" descr="IMG_20201111_140901.jpg"/>
          <p:cNvPicPr>
            <a:picLocks noChangeAspect="1"/>
          </p:cNvPicPr>
          <p:nvPr/>
        </p:nvPicPr>
        <p:blipFill>
          <a:blip r:embed="rId3" cstate="print"/>
          <a:srcRect r="10484"/>
          <a:stretch>
            <a:fillRect/>
          </a:stretch>
        </p:blipFill>
        <p:spPr>
          <a:xfrm>
            <a:off x="642910" y="4286256"/>
            <a:ext cx="2472677" cy="20717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29642" cy="115409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700" dirty="0" smtClean="0">
                <a:solidFill>
                  <a:srgbClr val="C00000"/>
                </a:solidFill>
                <a:latin typeface="Comic Sans MS" pitchFamily="66" charset="0"/>
              </a:rPr>
              <a:t>Конкурс «Почитай- </a:t>
            </a:r>
            <a:r>
              <a:rPr lang="ru-RU" sz="2700" dirty="0" err="1" smtClean="0">
                <a:solidFill>
                  <a:srgbClr val="C00000"/>
                </a:solidFill>
                <a:latin typeface="Comic Sans MS" pitchFamily="66" charset="0"/>
              </a:rPr>
              <a:t>ка</a:t>
            </a:r>
            <a:r>
              <a:rPr lang="ru-RU" sz="2700" dirty="0" smtClean="0">
                <a:solidFill>
                  <a:srgbClr val="C00000"/>
                </a:solidFill>
                <a:latin typeface="Comic Sans MS" pitchFamily="66" charset="0"/>
              </a:rPr>
              <a:t>!»</a:t>
            </a:r>
            <a:br>
              <a:rPr lang="ru-RU" sz="2700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700" dirty="0" smtClean="0">
                <a:solidFill>
                  <a:srgbClr val="0033CC"/>
                </a:solidFill>
                <a:latin typeface="Comic Sans MS" pitchFamily="66" charset="0"/>
              </a:rPr>
              <a:t>Темы: «Читаем книги о войне»</a:t>
            </a:r>
            <a:br>
              <a:rPr lang="ru-RU" sz="2700" dirty="0" smtClean="0">
                <a:solidFill>
                  <a:srgbClr val="0033CC"/>
                </a:solidFill>
                <a:latin typeface="Comic Sans MS" pitchFamily="66" charset="0"/>
              </a:rPr>
            </a:br>
            <a:endParaRPr lang="ru-RU" sz="2700" dirty="0">
              <a:solidFill>
                <a:srgbClr val="0033CC"/>
              </a:solidFill>
              <a:latin typeface="Comic Sans MS" pitchFamily="66" charset="0"/>
            </a:endParaRPr>
          </a:p>
        </p:txBody>
      </p:sp>
      <p:pic>
        <p:nvPicPr>
          <p:cNvPr id="6" name="Содержимое 5" descr="IMG_20210419_13493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1428736"/>
            <a:ext cx="6572295" cy="492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35896" y="548680"/>
            <a:ext cx="3834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8204" cy="115409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33CC"/>
                </a:solidFill>
                <a:latin typeface="Comic Sans MS" pitchFamily="66" charset="0"/>
              </a:rPr>
              <a:t>Выставка рисунков </a:t>
            </a:r>
            <a:br>
              <a:rPr lang="ru-RU" b="1" dirty="0" smtClean="0">
                <a:solidFill>
                  <a:srgbClr val="0033CC"/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Comic Sans MS" pitchFamily="66" charset="0"/>
              </a:rPr>
              <a:t>«День рождения буквы Ё»</a:t>
            </a:r>
            <a:endParaRPr lang="ru-RU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7" name="Содержимое 6" descr="IMG_20201203_11184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b="21404"/>
          <a:stretch>
            <a:fillRect/>
          </a:stretch>
        </p:blipFill>
        <p:spPr>
          <a:xfrm>
            <a:off x="500034" y="1571611"/>
            <a:ext cx="8286808" cy="4884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4214818"/>
            <a:ext cx="8572560" cy="1371600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800" cap="none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воспитание, и образование неразделимы. </a:t>
            </a:r>
          </a:p>
          <a:p>
            <a:r>
              <a:rPr lang="ru-RU" sz="1800" cap="none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Нельзя воспитывать, не передавая знания,</a:t>
            </a:r>
          </a:p>
          <a:p>
            <a:r>
              <a:rPr lang="ru-RU" sz="1800" cap="none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Всякое же знание действует воспитательно»</a:t>
            </a:r>
          </a:p>
          <a:p>
            <a:pPr algn="r"/>
            <a:r>
              <a:rPr lang="ru-RU" sz="1800" cap="none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Толстой Л. Н.</a:t>
            </a:r>
          </a:p>
          <a:p>
            <a:pPr algn="ctr"/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428604"/>
            <a:ext cx="8229600" cy="1828800"/>
          </a:xfrm>
        </p:spPr>
        <p:txBody>
          <a:bodyPr>
            <a:normAutofit/>
          </a:bodyPr>
          <a:lstStyle/>
          <a:p>
            <a:r>
              <a:rPr lang="ru-RU" sz="2700" b="0" cap="none" dirty="0" smtClean="0"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lang="ru-RU" sz="2700" b="0" cap="none" dirty="0" smtClean="0">
                <a:solidFill>
                  <a:schemeClr val="tx1"/>
                </a:solidFill>
                <a:effectLst/>
                <a:latin typeface="+mn-lt"/>
              </a:rPr>
            </a:br>
            <a:endParaRPr lang="ru-RU" sz="2700" b="0" cap="none" dirty="0"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1026" name="Picture 2" descr="C:\Users\WOLF\Desktop\l_t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785794"/>
            <a:ext cx="2786082" cy="31149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428604"/>
            <a:ext cx="8627966" cy="414318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33CC"/>
                </a:solidFill>
              </a:rPr>
              <a:t>Церемония награждения</a:t>
            </a:r>
            <a:endParaRPr lang="ru-RU" sz="2800" dirty="0">
              <a:solidFill>
                <a:srgbClr val="0033CC"/>
              </a:solidFill>
            </a:endParaRPr>
          </a:p>
        </p:txBody>
      </p:sp>
      <p:pic>
        <p:nvPicPr>
          <p:cNvPr id="4" name="Содержимое 3" descr="IMG_20201204_11051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285852" y="1500174"/>
            <a:ext cx="6423842" cy="4817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33CC"/>
                </a:solidFill>
              </a:rPr>
              <a:t>Победитель выставки –конкурса-</a:t>
            </a:r>
            <a:br>
              <a:rPr lang="ru-RU" sz="2400" dirty="0" smtClean="0">
                <a:solidFill>
                  <a:srgbClr val="0033CC"/>
                </a:solidFill>
              </a:rPr>
            </a:br>
            <a:r>
              <a:rPr lang="ru-RU" sz="2400" dirty="0" err="1" smtClean="0">
                <a:solidFill>
                  <a:srgbClr val="0033CC"/>
                </a:solidFill>
              </a:rPr>
              <a:t>Ермольчев</a:t>
            </a:r>
            <a:r>
              <a:rPr lang="ru-RU" sz="2400" dirty="0" smtClean="0">
                <a:solidFill>
                  <a:srgbClr val="0033CC"/>
                </a:solidFill>
              </a:rPr>
              <a:t> Костя</a:t>
            </a:r>
            <a:endParaRPr lang="ru-RU" sz="2400" dirty="0">
              <a:solidFill>
                <a:srgbClr val="0033CC"/>
              </a:solidFill>
            </a:endParaRPr>
          </a:p>
        </p:txBody>
      </p:sp>
      <p:pic>
        <p:nvPicPr>
          <p:cNvPr id="4" name="Содержимое 3" descr="IMG_20201201_10234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505744" y="1527175"/>
            <a:ext cx="6423842" cy="4817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0033CC"/>
                </a:solidFill>
              </a:rPr>
              <a:t>«Полезные переменки» - «Сложи </a:t>
            </a:r>
            <a:r>
              <a:rPr lang="ru-RU" dirty="0" err="1" smtClean="0">
                <a:solidFill>
                  <a:srgbClr val="0033CC"/>
                </a:solidFill>
              </a:rPr>
              <a:t>пазлы</a:t>
            </a:r>
            <a:r>
              <a:rPr lang="ru-RU" dirty="0" smtClean="0">
                <a:solidFill>
                  <a:srgbClr val="0033CC"/>
                </a:solidFill>
              </a:rPr>
              <a:t>»</a:t>
            </a:r>
            <a:endParaRPr lang="ru-RU" dirty="0">
              <a:solidFill>
                <a:srgbClr val="0033CC"/>
              </a:solidFill>
            </a:endParaRPr>
          </a:p>
        </p:txBody>
      </p:sp>
      <p:pic>
        <p:nvPicPr>
          <p:cNvPr id="6" name="Содержимое 5" descr="504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16200000">
            <a:off x="746128" y="1254081"/>
            <a:ext cx="3214710" cy="4278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4" descr="IMG_20210427_090316_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r="36707" b="46897"/>
          <a:stretch>
            <a:fillRect/>
          </a:stretch>
        </p:blipFill>
        <p:spPr>
          <a:xfrm>
            <a:off x="4786314" y="1500174"/>
            <a:ext cx="4087051" cy="4572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642918"/>
            <a:ext cx="8534400" cy="75895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33CC"/>
                </a:solidFill>
              </a:rPr>
              <a:t/>
            </a:r>
            <a:br>
              <a:rPr lang="ru-RU" sz="2400" b="1" dirty="0" smtClean="0">
                <a:solidFill>
                  <a:srgbClr val="0033CC"/>
                </a:solidFill>
              </a:rPr>
            </a:br>
            <a:r>
              <a:rPr lang="ru-RU" sz="2400" b="1" dirty="0" smtClean="0">
                <a:solidFill>
                  <a:srgbClr val="0033CC"/>
                </a:solidFill>
              </a:rPr>
              <a:t>«Полезные переменки»</a:t>
            </a:r>
            <a:r>
              <a:rPr lang="en-US" sz="2400" b="1" dirty="0" smtClean="0">
                <a:solidFill>
                  <a:srgbClr val="0033CC"/>
                </a:solidFill>
              </a:rPr>
              <a:t/>
            </a:r>
            <a:br>
              <a:rPr lang="en-US" sz="2400" b="1" dirty="0" smtClean="0">
                <a:solidFill>
                  <a:srgbClr val="0033CC"/>
                </a:solidFill>
              </a:rPr>
            </a:br>
            <a:r>
              <a:rPr lang="ru-RU" sz="2400" dirty="0" smtClean="0">
                <a:solidFill>
                  <a:srgbClr val="0033CC"/>
                </a:solidFill>
              </a:rPr>
              <a:t>игра  «Тренажер для ума»</a:t>
            </a:r>
            <a:br>
              <a:rPr lang="ru-RU" sz="2400" dirty="0" smtClean="0">
                <a:solidFill>
                  <a:srgbClr val="0033CC"/>
                </a:solidFill>
              </a:rPr>
            </a:br>
            <a:endParaRPr lang="ru-RU" sz="2400" dirty="0">
              <a:solidFill>
                <a:srgbClr val="0033CC"/>
              </a:solidFill>
            </a:endParaRPr>
          </a:p>
        </p:txBody>
      </p:sp>
      <p:pic>
        <p:nvPicPr>
          <p:cNvPr id="4" name="Содержимое 3" descr="IMG_20210427_09025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500174"/>
            <a:ext cx="3511154" cy="4681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IMG_20210420_094856_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29190" y="1500174"/>
            <a:ext cx="3511154" cy="4681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33CC"/>
                </a:solidFill>
              </a:rPr>
              <a:t>«Полезные переменки»</a:t>
            </a:r>
            <a:endParaRPr lang="ru-RU" dirty="0">
              <a:solidFill>
                <a:srgbClr val="0033CC"/>
              </a:solidFill>
            </a:endParaRPr>
          </a:p>
        </p:txBody>
      </p:sp>
      <p:pic>
        <p:nvPicPr>
          <p:cNvPr id="8" name="Содержимое 7" descr="IMG_20210427_075816_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72066" y="1500174"/>
            <a:ext cx="3511154" cy="4681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9" descr="IMG_20210427_080056_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1571612"/>
            <a:ext cx="4286280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1472" y="642918"/>
            <a:ext cx="2928958" cy="642942"/>
          </a:xfrm>
        </p:spPr>
        <p:txBody>
          <a:bodyPr>
            <a:normAutofit fontScale="90000"/>
          </a:bodyPr>
          <a:lstStyle/>
          <a:p>
            <a:r>
              <a:rPr lang="ru-RU" sz="1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Победитель викторины «Звуки и буквы»   для обучающихся 1-4 классов</a:t>
            </a:r>
            <a:br>
              <a:rPr lang="ru-RU" sz="1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Акентьева</a:t>
            </a:r>
            <a: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Анастасия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20201111_14004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428736"/>
            <a:ext cx="3426077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3" descr="IMG_20210121_1406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1500174"/>
            <a:ext cx="3511154" cy="4681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5429256" y="285728"/>
            <a:ext cx="35004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33CC"/>
                </a:solidFill>
              </a:rPr>
              <a:t>Победитель викторины </a:t>
            </a:r>
            <a:r>
              <a:rPr lang="ru-RU" dirty="0" smtClean="0">
                <a:solidFill>
                  <a:srgbClr val="C00000"/>
                </a:solidFill>
              </a:rPr>
              <a:t>«Этот прекрасный русский язык» </a:t>
            </a:r>
            <a:r>
              <a:rPr lang="ru-RU" dirty="0" smtClean="0">
                <a:solidFill>
                  <a:srgbClr val="0033CC"/>
                </a:solidFill>
              </a:rPr>
              <a:t>–Зыков Андрей</a:t>
            </a:r>
            <a:endParaRPr lang="ru-RU" dirty="0"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33CC"/>
                </a:solidFill>
              </a:rPr>
              <a:t>Дипломы </a:t>
            </a:r>
            <a:r>
              <a:rPr lang="en-US" dirty="0" smtClean="0">
                <a:solidFill>
                  <a:srgbClr val="0033CC"/>
                </a:solidFill>
              </a:rPr>
              <a:t>II</a:t>
            </a:r>
            <a:r>
              <a:rPr lang="ru-RU" dirty="0" smtClean="0">
                <a:solidFill>
                  <a:srgbClr val="0033CC"/>
                </a:solidFill>
              </a:rPr>
              <a:t>-</a:t>
            </a:r>
            <a:r>
              <a:rPr lang="en-US" dirty="0" smtClean="0">
                <a:solidFill>
                  <a:srgbClr val="0033CC"/>
                </a:solidFill>
              </a:rPr>
              <a:t>III</a:t>
            </a:r>
            <a:r>
              <a:rPr lang="ru-RU" dirty="0" smtClean="0">
                <a:solidFill>
                  <a:srgbClr val="0033CC"/>
                </a:solidFill>
              </a:rPr>
              <a:t> степени</a:t>
            </a:r>
            <a:endParaRPr lang="ru-RU" dirty="0">
              <a:solidFill>
                <a:srgbClr val="0033CC"/>
              </a:solidFill>
            </a:endParaRPr>
          </a:p>
        </p:txBody>
      </p:sp>
      <p:pic>
        <p:nvPicPr>
          <p:cNvPr id="5" name="Содержимое 4" descr="IMG_20201111_10552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92125" y="2340769"/>
            <a:ext cx="3657600" cy="2743200"/>
          </a:xfrm>
        </p:spPr>
      </p:pic>
      <p:pic>
        <p:nvPicPr>
          <p:cNvPr id="6" name="Содержимое 5" descr="IMG_20201111_13552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05400" y="1426369"/>
            <a:ext cx="3429000" cy="4572000"/>
          </a:xfrm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74638"/>
            <a:ext cx="8215370" cy="79690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Дипломы «За участие»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6" name="Содержимое 5" descr="IMG_20201111_13084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428736"/>
            <a:ext cx="3643338" cy="485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4" descr="IMG_20201111_112408_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57752" y="1285860"/>
            <a:ext cx="3804074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rgbClr val="0033CC"/>
                </a:solidFill>
              </a:rPr>
              <a:t>Онлайн</a:t>
            </a:r>
            <a:r>
              <a:rPr lang="ru-RU" dirty="0" smtClean="0">
                <a:solidFill>
                  <a:srgbClr val="0033CC"/>
                </a:solidFill>
              </a:rPr>
              <a:t> -марафон </a:t>
            </a:r>
            <a:br>
              <a:rPr lang="ru-RU" dirty="0" smtClean="0">
                <a:solidFill>
                  <a:srgbClr val="0033CC"/>
                </a:solidFill>
              </a:rPr>
            </a:br>
            <a:r>
              <a:rPr lang="ru-RU" dirty="0" smtClean="0">
                <a:solidFill>
                  <a:srgbClr val="0033CC"/>
                </a:solidFill>
              </a:rPr>
              <a:t>«Найди и поделись пословицей»</a:t>
            </a:r>
            <a:endParaRPr lang="ru-RU" dirty="0">
              <a:solidFill>
                <a:srgbClr val="0033CC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ru-RU" dirty="0" smtClean="0"/>
              <a:t>В День народного единства в чате «Логопед в школе» в </a:t>
            </a:r>
            <a:r>
              <a:rPr lang="ru-RU" dirty="0" err="1" smtClean="0"/>
              <a:t>Вацап</a:t>
            </a:r>
            <a:r>
              <a:rPr lang="ru-RU" dirty="0" smtClean="0"/>
              <a:t> родителям и детям было предложено, найти и поделится пословицей о дружбе. </a:t>
            </a:r>
          </a:p>
          <a:p>
            <a:pPr algn="just"/>
            <a:r>
              <a:rPr lang="ru-RU" dirty="0" smtClean="0"/>
              <a:t>В течение дня шел марафон, дети узнали много новых пословиц и поговорок о дружбе и единстве. </a:t>
            </a:r>
          </a:p>
          <a:p>
            <a:r>
              <a:rPr lang="ru-RU" b="1" dirty="0" err="1" smtClean="0">
                <a:solidFill>
                  <a:srgbClr val="002060"/>
                </a:solidFill>
              </a:rPr>
              <a:t>Онлайн</a:t>
            </a:r>
            <a:r>
              <a:rPr lang="ru-RU" b="1" dirty="0" smtClean="0">
                <a:solidFill>
                  <a:srgbClr val="002060"/>
                </a:solidFill>
              </a:rPr>
              <a:t> -конкурс «Самый внимательный»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/>
              <a:t>был направлен на развитие внимания. Ребятам предлагалось пять заданий. От простого к сложному. Найти различия и  сообщить организаторам. Кто быстрее и правильно  это сделает, тот и побеждает. Задействована была вся семья.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Стали уже традиционными </a:t>
            </a:r>
            <a:r>
              <a:rPr lang="ru-RU" b="1" dirty="0" err="1" smtClean="0">
                <a:solidFill>
                  <a:srgbClr val="002060"/>
                </a:solidFill>
              </a:rPr>
              <a:t>видеопоздравления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Дети с удовольствием разучивают стихи, песенки, чтобы поздравить и порадовать себя и своих близких.</a:t>
            </a:r>
          </a:p>
          <a:p>
            <a:r>
              <a:rPr lang="ru-RU" dirty="0" smtClean="0"/>
              <a:t>« Мамочка моя, милая!» было выставлено на школьном конкурсе  «Мой ангел – мама!».</a:t>
            </a:r>
          </a:p>
          <a:p>
            <a:r>
              <a:rPr lang="ru-RU" dirty="0" smtClean="0"/>
              <a:t>«Новогоднее настроение своими руками»</a:t>
            </a:r>
          </a:p>
          <a:p>
            <a:r>
              <a:rPr lang="ru-RU" dirty="0" smtClean="0"/>
              <a:t> «С Новым годом поздравляем!»</a:t>
            </a:r>
          </a:p>
          <a:p>
            <a:r>
              <a:rPr lang="ru-RU" dirty="0" smtClean="0"/>
              <a:t> «С Днем космонавтики. Гагарин и апрель!» </a:t>
            </a:r>
          </a:p>
          <a:p>
            <a:r>
              <a:rPr lang="ru-RU" dirty="0" smtClean="0"/>
              <a:t>«Что такое День Победы»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85728"/>
            <a:ext cx="8715436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ЗНАЧЕНИЕ ВНЕУРОЧНОЙ ДЕЯТЕЛЬНОСТИ</a:t>
            </a:r>
            <a:br>
              <a:rPr lang="ru-RU" b="1" dirty="0" smtClean="0">
                <a:solidFill>
                  <a:srgbClr val="002060"/>
                </a:solidFill>
              </a:rPr>
            </a:br>
            <a:endParaRPr lang="ru-RU" sz="2800" b="1" dirty="0" smtClean="0">
              <a:solidFill>
                <a:srgbClr val="002060"/>
              </a:solidFill>
            </a:endParaRPr>
          </a:p>
          <a:p>
            <a:pPr algn="just"/>
            <a:r>
              <a:rPr lang="ru-RU" sz="2800" dirty="0" smtClean="0">
                <a:solidFill>
                  <a:srgbClr val="002060"/>
                </a:solidFill>
              </a:rPr>
              <a:t>Внеурочная деятельность, является одной из составляющих образовательного процесса.</a:t>
            </a:r>
          </a:p>
          <a:p>
            <a:pPr algn="just"/>
            <a:r>
              <a:rPr lang="ru-RU" sz="2800" i="1" dirty="0" smtClean="0">
                <a:solidFill>
                  <a:srgbClr val="002060"/>
                </a:solidFill>
              </a:rPr>
              <a:t>В рамках внеурочной деятельности обучающиеся получают: </a:t>
            </a:r>
            <a:r>
              <a:rPr lang="ru-RU" sz="2800" dirty="0" smtClean="0">
                <a:solidFill>
                  <a:srgbClr val="002060"/>
                </a:solidFill>
              </a:rPr>
              <a:t/>
            </a:r>
            <a:br>
              <a:rPr lang="ru-RU" sz="2800" dirty="0" smtClean="0">
                <a:solidFill>
                  <a:srgbClr val="002060"/>
                </a:solidFill>
              </a:rPr>
            </a:br>
            <a:endParaRPr lang="ru-RU" sz="2800" dirty="0" smtClean="0">
              <a:solidFill>
                <a:srgbClr val="002060"/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</a:rPr>
              <a:t>первые уроки социализации личности;</a:t>
            </a:r>
          </a:p>
          <a:p>
            <a:pPr algn="just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</a:rPr>
              <a:t>навыки самообразовательной работы;</a:t>
            </a:r>
          </a:p>
          <a:p>
            <a:pPr algn="just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</a:rPr>
              <a:t>возможность повторить, закрепить и обогатить знания, полученные в процессе учебной деятельности.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214282" y="3357562"/>
            <a:ext cx="8786874" cy="1673225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«С днем космонавтики!»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Поздравительная открытка</a:t>
            </a:r>
            <a:endParaRPr lang="ru-RU" dirty="0"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785794"/>
            <a:ext cx="8534400" cy="75895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Дети очень любят гулять. Поэтому мы совмещаем приятное с полезным.  Экскурсии в лес, парк, библиотеку, к обелиску всегда оставляют незабываемые впечатления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WOLF\Desktop\Новый учебний год2020-2021\фото март2021\IMG_20210205_113925_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571612"/>
            <a:ext cx="3511154" cy="4681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4" descr="IMG_20210428_113644_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57752" y="1500173"/>
            <a:ext cx="3571900" cy="4762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Наша логопедическая группа  активно участвует во всех школьных и традиционных городских мероприятиях. 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20201009_11474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1714488"/>
            <a:ext cx="3499658" cy="4667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0" y="1500174"/>
            <a:ext cx="4572000" cy="4714908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Участие в областном 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Дне чтения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«Читаем книги о войне» </a:t>
            </a:r>
          </a:p>
          <a:p>
            <a:pPr>
              <a:buNone/>
            </a:pPr>
            <a:endParaRPr lang="ru-RU" dirty="0" smtClean="0">
              <a:solidFill>
                <a:srgbClr val="C00000"/>
              </a:solidFill>
            </a:endParaRPr>
          </a:p>
          <a:p>
            <a:pPr algn="ctr">
              <a:buNone/>
            </a:pPr>
            <a:r>
              <a:rPr lang="ru-RU" dirty="0" smtClean="0">
                <a:solidFill>
                  <a:srgbClr val="C00000"/>
                </a:solidFill>
              </a:rPr>
              <a:t>Фомина Виктория </a:t>
            </a:r>
          </a:p>
          <a:p>
            <a:pPr algn="ctr">
              <a:buNone/>
            </a:pPr>
            <a:r>
              <a:rPr lang="ru-RU" dirty="0" smtClean="0">
                <a:solidFill>
                  <a:srgbClr val="0033CC"/>
                </a:solidFill>
              </a:rPr>
              <a:t>Стихотворение </a:t>
            </a:r>
          </a:p>
          <a:p>
            <a:pPr algn="ctr">
              <a:buNone/>
            </a:pPr>
            <a:r>
              <a:rPr lang="ru-RU" dirty="0" smtClean="0">
                <a:solidFill>
                  <a:srgbClr val="0033CC"/>
                </a:solidFill>
              </a:rPr>
              <a:t>«Рассказ ветерана»</a:t>
            </a:r>
            <a:endParaRPr lang="ru-RU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В декабре в школе прошла презентация книги Владимира  </a:t>
            </a:r>
            <a:r>
              <a:rPr lang="ru-RU" sz="2000" dirty="0" err="1" smtClean="0">
                <a:solidFill>
                  <a:srgbClr val="002060"/>
                </a:solidFill>
              </a:rPr>
              <a:t>Вшивцева</a:t>
            </a:r>
            <a:r>
              <a:rPr lang="ru-RU" sz="2000" dirty="0" smtClean="0">
                <a:solidFill>
                  <a:srgbClr val="002060"/>
                </a:solidFill>
              </a:rPr>
              <a:t> «Храм в облаках», в которой наши дети приняли активное.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9" name="Содержимое 8" descr="tkkaZWnEdO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643050"/>
            <a:ext cx="4286280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9" descr="wq0sOOV93og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14876" y="1714487"/>
            <a:ext cx="4143404" cy="3107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Акция «Новогоднее настроение своими руками»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8" name="Содержимое 7" descr="IMG_20201216_110742_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21140565">
            <a:off x="1069409" y="4030288"/>
            <a:ext cx="1668166" cy="2224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4" descr="IMG_20201218_1324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444794">
            <a:off x="480548" y="1395741"/>
            <a:ext cx="1756409" cy="2341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5" descr="IMG_20201218_1326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28926" y="1000108"/>
            <a:ext cx="1788899" cy="2385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Содержимое 4" descr="IMG_20201216_1107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60205">
            <a:off x="6381447" y="1284005"/>
            <a:ext cx="1938224" cy="2584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Содержимое 6" descr="IMG_20201218_13252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72264" y="4071941"/>
            <a:ext cx="1714512" cy="2286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Содержимое 5" descr="IMG_20201218_15091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14744" y="2714620"/>
            <a:ext cx="2286016" cy="3230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Конкурс «Планеты Солнечной системы»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9" name="Содержимое 8" descr="IMG_20210331_105607_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071546"/>
            <a:ext cx="3643338" cy="2732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Содержимое 14" descr="IMG_20210402_090237_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2255" r="6188" b="4171"/>
          <a:stretch>
            <a:fillRect/>
          </a:stretch>
        </p:blipFill>
        <p:spPr>
          <a:xfrm>
            <a:off x="4857752" y="1000108"/>
            <a:ext cx="4143404" cy="5782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Содержимое 9" descr="IMG_20210331_1018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3714752"/>
            <a:ext cx="3643338" cy="2732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Акция на День смеха 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«Веселая  прическа»</a:t>
            </a:r>
            <a:endParaRPr lang="ru-RU" sz="2400" dirty="0"/>
          </a:p>
        </p:txBody>
      </p:sp>
      <p:pic>
        <p:nvPicPr>
          <p:cNvPr id="10" name="Содержимое 9" descr="IMG_20210401_101426_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929190" y="1500174"/>
            <a:ext cx="3511154" cy="4681538"/>
          </a:xfrm>
        </p:spPr>
      </p:pic>
      <p:pic>
        <p:nvPicPr>
          <p:cNvPr id="9" name="Содержимое 8" descr="IMG_20210401_10003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57158" y="1500174"/>
            <a:ext cx="3511154" cy="4681538"/>
          </a:xfrm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Акция на День смеха 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«Веселая  прическа»</a:t>
            </a:r>
            <a:endParaRPr lang="ru-RU" sz="2400" dirty="0"/>
          </a:p>
        </p:txBody>
      </p:sp>
      <p:pic>
        <p:nvPicPr>
          <p:cNvPr id="7" name="Содержимое 6" descr="IMG_20210401_104600_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65348" y="1371600"/>
            <a:ext cx="3511154" cy="4681538"/>
          </a:xfrm>
        </p:spPr>
      </p:pic>
      <p:pic>
        <p:nvPicPr>
          <p:cNvPr id="8" name="Содержимое 7" descr="IMG_20210401_104605_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64323" y="1371600"/>
            <a:ext cx="3511154" cy="4681538"/>
          </a:xfrm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Акция на День смеха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«Веселая  прическа»</a:t>
            </a:r>
            <a:endParaRPr lang="ru-RU" sz="2800" dirty="0"/>
          </a:p>
        </p:txBody>
      </p:sp>
      <p:pic>
        <p:nvPicPr>
          <p:cNvPr id="5" name="Содержимое 4" descr="IMG_20210401_102657_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1625" y="2197894"/>
            <a:ext cx="4038600" cy="3028950"/>
          </a:xfrm>
        </p:spPr>
      </p:pic>
      <p:pic>
        <p:nvPicPr>
          <p:cNvPr id="9" name="Содержимое 8" descr="IMG_20210401_111714_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72066" y="1643050"/>
            <a:ext cx="3511154" cy="4681538"/>
          </a:xfrm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Акция «Подари улыбку детям»</a:t>
            </a:r>
            <a:endParaRPr lang="ru-RU" sz="2800" dirty="0"/>
          </a:p>
        </p:txBody>
      </p:sp>
      <p:pic>
        <p:nvPicPr>
          <p:cNvPr id="6" name="Содержимое 5" descr="IMG_20210415_08343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64323" y="1371600"/>
            <a:ext cx="3511154" cy="4681538"/>
          </a:xfrm>
        </p:spPr>
      </p:pic>
      <p:pic>
        <p:nvPicPr>
          <p:cNvPr id="5" name="Содержимое 4" descr="IMG_20210415_081015_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65348" y="1371600"/>
            <a:ext cx="3511154" cy="4681538"/>
          </a:xfrm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214282" y="285728"/>
            <a:ext cx="8786874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учителя-логопеда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основными формами работы являются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уроки, фронтальные, подгрупповые или индивидуальные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занятия.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это понятно, ведь основная задача учителя-логопеда – коррекция речевых нарушений, т.е. длительная, кропотливая работа по исправлению звукопроизношения, формированию и развитию лексико-грамматической стороны речи, профилактики и коррекции нарушений письменной речи. 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задачи эти могут быть решены только в специально организованной образовательной обстановке, т.е. на уроке. 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 другие формы работы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логопеда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составляют систему косвенного логопедического воздействия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т.к. по сути, они способствуют, дополняют или закрепляют результаты прямого логопедического воздействия.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Всероссийская акция «Голубь мира»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Содержимое 5" descr="IMG_20210421_08405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71472" y="1500174"/>
            <a:ext cx="3511154" cy="4681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IMG_20210421_090718_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050036" y="1571625"/>
            <a:ext cx="3511154" cy="4681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Обводили, вырезали, собирали, запускали!</a:t>
            </a:r>
            <a:endParaRPr lang="ru-RU" dirty="0"/>
          </a:p>
        </p:txBody>
      </p:sp>
      <p:pic>
        <p:nvPicPr>
          <p:cNvPr id="5" name="Содержимое 4" descr="IMG_20210422_091305_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500174"/>
            <a:ext cx="3511154" cy="4681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IMG_20210422_09524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72066" y="1571612"/>
            <a:ext cx="3511154" cy="4681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4" descr="IMG_20210421_0918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108" y="1428736"/>
            <a:ext cx="2071702" cy="27622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Запускали!!!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Содержимое 4" descr="IMG_20210421_131959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14282" y="357166"/>
            <a:ext cx="1714512" cy="2286016"/>
          </a:xfrm>
        </p:spPr>
      </p:pic>
      <p:pic>
        <p:nvPicPr>
          <p:cNvPr id="6" name="Содержимое 5" descr="IMG_20210420_095327_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214282" y="2786058"/>
            <a:ext cx="1785950" cy="2381267"/>
          </a:xfrm>
        </p:spPr>
      </p:pic>
      <p:pic>
        <p:nvPicPr>
          <p:cNvPr id="8" name="Содержимое 5" descr="IMG_20210422_085350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7752" y="1071546"/>
            <a:ext cx="1821670" cy="2428892"/>
          </a:xfrm>
          <a:prstGeom prst="rect">
            <a:avLst/>
          </a:prstGeom>
        </p:spPr>
      </p:pic>
      <p:pic>
        <p:nvPicPr>
          <p:cNvPr id="9" name="Содержимое 8" descr="IMG_20210422_10174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00562" y="3571876"/>
            <a:ext cx="2928958" cy="1939731"/>
          </a:xfrm>
          <a:prstGeom prst="rect">
            <a:avLst/>
          </a:prstGeom>
        </p:spPr>
      </p:pic>
      <p:pic>
        <p:nvPicPr>
          <p:cNvPr id="10" name="Содержимое 9" descr="IMG_20210421_09023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00892" y="500042"/>
            <a:ext cx="1857388" cy="2476517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1" name="Содержимое 5" descr="IMG_20210422_08334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00892" y="3857628"/>
            <a:ext cx="1875248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Содержимое 14" descr="IMG_20210422_091953_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928794" y="4572008"/>
            <a:ext cx="2514621" cy="1885966"/>
          </a:xfrm>
          <a:prstGeom prst="rect">
            <a:avLst/>
          </a:prstGeom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Участие в фестивалях и конкурса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4022" y="1371600"/>
            <a:ext cx="3311755" cy="46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</a:rPr>
              <a:t>Участвовали в Районном фестивале детского творчества для детей с ОВЗ «Мы все можем», в номинации «Литературно-музыкальное творчество».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Затем один из участников Фестиваля Юрий Фомин был приглашен для участия в благотворительном  концерте  «Лучики добра», где успешно выступил с коллективом Центра культуры.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G_20210401_22141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t="4272" r="10303"/>
          <a:stretch>
            <a:fillRect/>
          </a:stretch>
        </p:blipFill>
        <p:spPr>
          <a:xfrm>
            <a:off x="500034" y="1571612"/>
            <a:ext cx="3149396" cy="44815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214282" y="285728"/>
            <a:ext cx="87868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В этом году мы впервые стали участниками  окружных и областных конкурсов для детей с ОВЗ, проводимых коррекционными школами области. </a:t>
            </a:r>
            <a:endParaRPr lang="ru-RU" sz="2000" b="1" dirty="0">
              <a:solidFill>
                <a:srgbClr val="0033CC"/>
              </a:solidFill>
            </a:endParaRPr>
          </a:p>
        </p:txBody>
      </p:sp>
      <p:pic>
        <p:nvPicPr>
          <p:cNvPr id="7" name="Содержимое 9" descr="¦д¦-¦-¦¬¦-¦- ¦Т¦¬¦¦TВ¦-TА¦¬TП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72066" y="1500174"/>
            <a:ext cx="3357976" cy="4681538"/>
          </a:xfrm>
          <a:ln>
            <a:solidFill>
              <a:schemeClr val="accent1"/>
            </a:solidFill>
          </a:ln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Содержимое 13" descr="IMG_20210406_12170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3438" y="1714488"/>
            <a:ext cx="4286280" cy="321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357126" y="285728"/>
            <a:ext cx="8786874" cy="758952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Ежегодно принимаем участие во Всероссийской 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онлайн-олимпиаде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Всезнайкино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Марафоны.ру</a:t>
            </a:r>
            <a:endParaRPr lang="ru-RU" sz="2000" dirty="0"/>
          </a:p>
        </p:txBody>
      </p:sp>
      <p:pic>
        <p:nvPicPr>
          <p:cNvPr id="5" name="Содержимое 11" descr="IMG_20210414_13453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71472" y="1500174"/>
            <a:ext cx="3511154" cy="4681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Первый конкурс чтецов «Победный май» 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детей логопедической группы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20210416_123732_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714488"/>
            <a:ext cx="4038600" cy="3028950"/>
          </a:xfrm>
        </p:spPr>
      </p:pic>
      <p:pic>
        <p:nvPicPr>
          <p:cNvPr id="6" name="Содержимое 5" descr="IMG_20210416_12374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14876" y="1714488"/>
            <a:ext cx="4038600" cy="3028950"/>
          </a:xfrm>
        </p:spPr>
      </p:pic>
      <p:sp>
        <p:nvSpPr>
          <p:cNvPr id="7" name="Прямоугольник 6"/>
          <p:cNvSpPr/>
          <p:nvPr/>
        </p:nvSpPr>
        <p:spPr>
          <a:xfrm>
            <a:off x="500034" y="5143512"/>
            <a:ext cx="8215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Перед началом мероприятия прошла акция «Георгиевская ленточка»</a:t>
            </a:r>
            <a:endParaRPr lang="ru-RU" dirty="0"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Участники конкурса, члены жюри , педаго</a:t>
            </a:r>
            <a:r>
              <a:rPr lang="ru-RU" dirty="0" smtClean="0"/>
              <a:t>ги</a:t>
            </a:r>
            <a:endParaRPr lang="ru-RU" dirty="0"/>
          </a:p>
        </p:txBody>
      </p:sp>
      <p:pic>
        <p:nvPicPr>
          <p:cNvPr id="7" name="Содержимое 6" descr="IMG_20210416_134558_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1000108"/>
            <a:ext cx="7572428" cy="5679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534400" cy="75895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Пока жюри подводило итоги, для ребят прошла викторина о Великой Отечественной войне, подготовленная библиотекарем поселковой библиотеки п.Привокзальный.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8" name="Содержимое 7" descr="IMG_20210416_12482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505744" y="1527174"/>
            <a:ext cx="6441044" cy="4830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Победители конкурса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Виктория </a:t>
            </a:r>
            <a:r>
              <a:rPr lang="ru-RU" sz="2000" dirty="0" err="1" smtClean="0">
                <a:solidFill>
                  <a:srgbClr val="002060"/>
                </a:solidFill>
              </a:rPr>
              <a:t>Фомина-СОШ</a:t>
            </a:r>
            <a:r>
              <a:rPr lang="ru-RU" sz="2000" dirty="0" smtClean="0">
                <a:solidFill>
                  <a:srgbClr val="002060"/>
                </a:solidFill>
              </a:rPr>
              <a:t> №46                         Егор Сычугов  - СОШ №3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158" y="1571612"/>
            <a:ext cx="3511154" cy="4681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Содержимое 6" descr="IMG_20210416_134225_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23571" r="11556"/>
          <a:stretch>
            <a:fillRect/>
          </a:stretch>
        </p:blipFill>
        <p:spPr>
          <a:xfrm>
            <a:off x="4857752" y="1643050"/>
            <a:ext cx="3954729" cy="4572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428596" y="357166"/>
            <a:ext cx="81439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8 ПРИНЦИПОВ ОРГАНИЗАЦИИ ВНЕУРОЧНОЙ ДЕЯТЕЛЬНОСТИ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285720" y="1214422"/>
          <a:ext cx="8358246" cy="5072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ВЫВОД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</a:rPr>
              <a:t>Вовлекая детей-логопатов в совместную творческую деятельность, мы не только реализуем задачи исправления речевых недостатков, но и стимулируем личностное развитие детей, формируем навыки речевой коммуникации, что соответствует основной задаче коррекционной школы: максимальное преодоление недостатков познавательной деятельности, эмоционально-волевой сферы и социальной адаптации учащихся в условиях современного общества.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Исходя из анализа проводимых</a:t>
            </a:r>
            <a:r>
              <a:rPr lang="ru-RU" dirty="0" smtClean="0">
                <a:solidFill>
                  <a:srgbClr val="002060"/>
                </a:solidFill>
              </a:rPr>
              <a:t> мероприятий в нашей школе, можно с уверенностью сказать о необходимости внеурочной деятельности , ее значимости в коррекции речевых нарушений.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 </a:t>
            </a:r>
          </a:p>
          <a:p>
            <a:pPr algn="just"/>
            <a:endParaRPr lang="ru-RU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type="body" idx="1"/>
          </p:nvPr>
        </p:nvSpPr>
        <p:spPr>
          <a:xfrm>
            <a:off x="142844" y="2743200"/>
            <a:ext cx="9001156" cy="1673225"/>
          </a:xfrm>
        </p:spPr>
        <p:txBody>
          <a:bodyPr>
            <a:normAutofit/>
          </a:bodyPr>
          <a:lstStyle/>
          <a:p>
            <a:r>
              <a:rPr lang="ru-RU" sz="4400" dirty="0" smtClean="0"/>
              <a:t>Спасибо за внимание!</a:t>
            </a:r>
            <a:endParaRPr lang="ru-RU" sz="44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2312" y="533400"/>
            <a:ext cx="7921653" cy="752460"/>
          </a:xfrm>
        </p:spPr>
        <p:txBody>
          <a:bodyPr/>
          <a:lstStyle/>
          <a:p>
            <a:r>
              <a:rPr lang="ru-RU" dirty="0" smtClean="0"/>
              <a:t>Приглашаем в гости к нам!</a:t>
            </a:r>
            <a:endParaRPr lang="ru-RU" dirty="0"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285720" y="357166"/>
            <a:ext cx="8643998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Таковы основные методические принципы организации внеурочной деятельности, соблюдение которых является обязательным условием, определяющим успех и результативность коррекционной работы с обучающимися.</a:t>
            </a: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56 обучающимся в нашей школе  требуется логопедическая помощь, из них 38 учащихся, т.е. 67 % охвачены логопедическим сопровождением, как остро нуждающиеся в речевой коррекции, в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том числе 25 обучающихся с </a:t>
            </a:r>
            <a:r>
              <a:rPr lang="ru-RU" dirty="0" smtClean="0">
                <a:solidFill>
                  <a:srgbClr val="002060"/>
                </a:solidFill>
              </a:rPr>
              <a:t>нарушением интеллекта </a:t>
            </a:r>
            <a:endParaRPr kumimoji="0" lang="ru-RU" b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428596" y="2428868"/>
          <a:ext cx="8501122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357158" y="214290"/>
            <a:ext cx="8429684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Речевое развитие учащегося с нарушением интеллекта имеет свои особенности: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нарушения речи носят системный характер, т.е. речь страдает как целостная функциональная система;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речевом развитии отрицательно сказывается интеллектуальная недостаточность;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детей могут наблюдаться все формы нарушения речи. Преобладающим в их структуре является нарушение семантических полей;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/о детей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несформированы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все этапы речевой деятельности;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наиболее недоразвиты сложные уровни порождения речевого высказывания: смысловой, языковой, сенсомоторный;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нарушения речи у детей с интеллектуальной недостаточностью разнообразны по своим проявлениям, механизмам, уровню;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расстройства речи имеют стойкий характер и с большим трудом устраняются.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285728"/>
            <a:ext cx="8501122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Таким образом, речевое развитие в урочное и внеурочное время жизненно необходимо для наших обучающихся. 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своей практике я применяю  такие  формы внеурочной деятельности как: викторины, конкурсы, 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акции  различной направленности и разных уровней, экскурсии и   праздники, стали  уже традиционными поздравительные открытки. 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Моя роль в этих видах деятельности не сводится только к консультированию педагогов и родителей, данной категории детей, я являюсь организатором этих мероприятий.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/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Конкурс «Умные раскраски»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rgbClr val="0033CC"/>
                </a:solidFill>
                <a:latin typeface="Comic Sans MS" pitchFamily="66" charset="0"/>
              </a:rPr>
              <a:t>Тема : «Осень наступила…»</a:t>
            </a:r>
            <a:endParaRPr lang="ru-RU" b="1" dirty="0">
              <a:solidFill>
                <a:srgbClr val="0033CC"/>
              </a:solidFill>
              <a:latin typeface="Comic Sans MS" pitchFamily="66" charset="0"/>
            </a:endParaRPr>
          </a:p>
        </p:txBody>
      </p:sp>
      <p:pic>
        <p:nvPicPr>
          <p:cNvPr id="8" name="Содержимое 7" descr="IMG_20201111_122946_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t="1270" b="4762"/>
          <a:stretch>
            <a:fillRect/>
          </a:stretch>
        </p:blipFill>
        <p:spPr>
          <a:xfrm>
            <a:off x="1357290" y="1643050"/>
            <a:ext cx="6858048" cy="4833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1485</TotalTime>
  <Words>1054</Words>
  <Application>Microsoft Office PowerPoint</Application>
  <PresentationFormat>Экран (4:3)</PresentationFormat>
  <Paragraphs>124</Paragraphs>
  <Slides>51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Официальная</vt:lpstr>
      <vt:lpstr>Слайд 1</vt:lpstr>
      <vt:lpstr> </vt:lpstr>
      <vt:lpstr>Слайд 3</vt:lpstr>
      <vt:lpstr>Слайд 4</vt:lpstr>
      <vt:lpstr>Слайд 5</vt:lpstr>
      <vt:lpstr>Слайд 6</vt:lpstr>
      <vt:lpstr>Слайд 7</vt:lpstr>
      <vt:lpstr>Слайд 8</vt:lpstr>
      <vt:lpstr> Конкурс «Умные раскраски» Тема : «Осень наступила…»</vt:lpstr>
      <vt:lpstr>Конкурс «Умные раскраски» Тема : «О,спорт,ты -мир!»</vt:lpstr>
      <vt:lpstr>Конкурс «Умные раскраски»  Тема : «Новый год у ворот…»</vt:lpstr>
      <vt:lpstr>Конкурс «Умные раскраски»  Тема : Весна «Мы рисуем космос»</vt:lpstr>
      <vt:lpstr>Конкурс «Умные раскраски»  Тема : «Весна. День Победы»</vt:lpstr>
      <vt:lpstr>Творческий конкурс  «Буквы разные от А до Я»</vt:lpstr>
      <vt:lpstr>Слайд 15</vt:lpstr>
      <vt:lpstr>Слайд 16</vt:lpstr>
      <vt:lpstr>Конкурс «Почитай- ка!» Темы: «Что такое хорошо, и что такое плохо»  «Мамы разные важны» «Читаем книги о войне»</vt:lpstr>
      <vt:lpstr> Конкурс «Почитай- ка!» Темы: «Читаем книги о войне» </vt:lpstr>
      <vt:lpstr>Выставка рисунков  «День рождения буквы Ё»</vt:lpstr>
      <vt:lpstr>Церемония награждения</vt:lpstr>
      <vt:lpstr>Победитель выставки –конкурса- Ермольчев Костя</vt:lpstr>
      <vt:lpstr>«Полезные переменки» - «Сложи пазлы»</vt:lpstr>
      <vt:lpstr> «Полезные переменки» игра  «Тренажер для ума» </vt:lpstr>
      <vt:lpstr>«Полезные переменки»</vt:lpstr>
      <vt:lpstr>Победитель викторины «Звуки и буквы»   для обучающихся 1-4 классов Акентьева Анастасия</vt:lpstr>
      <vt:lpstr>Дипломы II-III степени</vt:lpstr>
      <vt:lpstr>Дипломы «За участие»</vt:lpstr>
      <vt:lpstr>Онлайн -марафон  «Найди и поделись пословицей»</vt:lpstr>
      <vt:lpstr>Стали уже традиционными видеопоздравления</vt:lpstr>
      <vt:lpstr>Поздравительная открытка</vt:lpstr>
      <vt:lpstr>Дети очень любят гулять. Поэтому мы совмещаем приятное с полезным.  Экскурсии в лес, парк, библиотеку, к обелиску всегда оставляют незабываемые впечатления.  </vt:lpstr>
      <vt:lpstr>Наша логопедическая группа  активно участвует во всех школьных и традиционных городских мероприятиях. </vt:lpstr>
      <vt:lpstr>В декабре в школе прошла презентация книги Владимира  Вшивцева «Храм в облаках», в которой наши дети приняли активное.</vt:lpstr>
      <vt:lpstr>Акция «Новогоднее настроение своими руками»</vt:lpstr>
      <vt:lpstr>Конкурс «Планеты Солнечной системы»</vt:lpstr>
      <vt:lpstr>Акция на День смеха  «Веселая  прическа»</vt:lpstr>
      <vt:lpstr>Акция на День смеха  «Веселая  прическа»</vt:lpstr>
      <vt:lpstr>Акция на День смеха  «Веселая  прическа»</vt:lpstr>
      <vt:lpstr>Акция «Подари улыбку детям»</vt:lpstr>
      <vt:lpstr>Всероссийская акция «Голубь мира»</vt:lpstr>
      <vt:lpstr>Обводили, вырезали, собирали, запускали!</vt:lpstr>
      <vt:lpstr>Запускали!!!</vt:lpstr>
      <vt:lpstr>Участие в фестивалях и конкурса</vt:lpstr>
      <vt:lpstr>Слайд 44</vt:lpstr>
      <vt:lpstr>Ежегодно принимаем участие во Всероссийской  онлайн-олимпиаде «Всезнайкино» Марафоны.ру</vt:lpstr>
      <vt:lpstr>Первый конкурс чтецов «Победный май»  для детей логопедической группы </vt:lpstr>
      <vt:lpstr>Участники конкурса, члены жюри , педагоги</vt:lpstr>
      <vt:lpstr>Пока жюри подводило итоги, для ребят прошла викторина о Великой Отечественной войне, подготовленная библиотекарем поселковой библиотеки п.Привокзальный.</vt:lpstr>
      <vt:lpstr>Победители конкурса Виктория Фомина-СОШ №46                         Егор Сычугов  - СОШ №3</vt:lpstr>
      <vt:lpstr>ВЫВОД</vt:lpstr>
      <vt:lpstr>Приглашаем в гости к нам!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WOLF</cp:lastModifiedBy>
  <cp:revision>159</cp:revision>
  <dcterms:created xsi:type="dcterms:W3CDTF">2013-09-09T17:38:53Z</dcterms:created>
  <dcterms:modified xsi:type="dcterms:W3CDTF">2021-04-30T06:01:48Z</dcterms:modified>
</cp:coreProperties>
</file>